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48"/>
  </p:notesMasterIdLst>
  <p:handoutMasterIdLst>
    <p:handoutMasterId r:id="rId49"/>
  </p:handoutMasterIdLst>
  <p:sldIdLst>
    <p:sldId id="1954" r:id="rId6"/>
    <p:sldId id="1990" r:id="rId7"/>
    <p:sldId id="2020" r:id="rId8"/>
    <p:sldId id="2031" r:id="rId9"/>
    <p:sldId id="2004" r:id="rId10"/>
    <p:sldId id="2032" r:id="rId11"/>
    <p:sldId id="2023" r:id="rId12"/>
    <p:sldId id="2009" r:id="rId13"/>
    <p:sldId id="2011" r:id="rId14"/>
    <p:sldId id="2010" r:id="rId15"/>
    <p:sldId id="2005" r:id="rId16"/>
    <p:sldId id="2021" r:id="rId17"/>
    <p:sldId id="2014" r:id="rId18"/>
    <p:sldId id="2015" r:id="rId19"/>
    <p:sldId id="2024" r:id="rId20"/>
    <p:sldId id="2016" r:id="rId21"/>
    <p:sldId id="2025" r:id="rId22"/>
    <p:sldId id="2026" r:id="rId23"/>
    <p:sldId id="2019" r:id="rId24"/>
    <p:sldId id="2006" r:id="rId25"/>
    <p:sldId id="2007" r:id="rId26"/>
    <p:sldId id="2017" r:id="rId27"/>
    <p:sldId id="2018" r:id="rId28"/>
    <p:sldId id="2027" r:id="rId29"/>
    <p:sldId id="2028" r:id="rId30"/>
    <p:sldId id="2029" r:id="rId31"/>
    <p:sldId id="2030" r:id="rId32"/>
    <p:sldId id="2034" r:id="rId33"/>
    <p:sldId id="2036" r:id="rId34"/>
    <p:sldId id="2037" r:id="rId35"/>
    <p:sldId id="2039" r:id="rId36"/>
    <p:sldId id="2040" r:id="rId37"/>
    <p:sldId id="2038" r:id="rId38"/>
    <p:sldId id="2041" r:id="rId39"/>
    <p:sldId id="2035" r:id="rId40"/>
    <p:sldId id="2042" r:id="rId41"/>
    <p:sldId id="2043" r:id="rId42"/>
    <p:sldId id="2044" r:id="rId43"/>
    <p:sldId id="2045" r:id="rId44"/>
    <p:sldId id="2033" r:id="rId45"/>
    <p:sldId id="2022" r:id="rId46"/>
    <p:sldId id="2012" r:id="rId47"/>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D7F20"/>
    <a:srgbClr val="777777"/>
    <a:srgbClr val="070707"/>
    <a:srgbClr val="0E3689"/>
    <a:srgbClr val="1D9CE4"/>
    <a:srgbClr val="FFD53A"/>
    <a:srgbClr val="702076"/>
    <a:srgbClr val="5EBF33"/>
    <a:srgbClr val="0E1454"/>
    <a:srgbClr val="CE16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snapToObjects="1">
      <p:cViewPr>
        <p:scale>
          <a:sx n="75" d="100"/>
          <a:sy n="75" d="100"/>
        </p:scale>
        <p:origin x="974" y="293"/>
      </p:cViewPr>
      <p:guideLst>
        <p:guide orient="horz" pos="60"/>
        <p:guide pos="24"/>
        <p:guide orient="horz" pos="80"/>
        <p:guide pos="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13286"/>
    </p:cViewPr>
  </p:sorterViewPr>
  <p:notesViewPr>
    <p:cSldViewPr snapToGrid="0" snapToObjects="1">
      <p:cViewPr varScale="1">
        <p:scale>
          <a:sx n="111" d="100"/>
          <a:sy n="111" d="100"/>
        </p:scale>
        <p:origin x="38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2/6/2024</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hf hdr="0" ftr="0" dt="0"/>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80165" y="2474260"/>
            <a:ext cx="6437455" cy="996522"/>
          </a:xfrm>
          <a:ln>
            <a:noFill/>
          </a:ln>
        </p:spPr>
        <p:txBody>
          <a:bodyPr anchor="b" anchorCtr="0"/>
          <a:lstStyle>
            <a:lvl1pPr algn="r">
              <a:defRPr sz="3800">
                <a:solidFill>
                  <a:srgbClr val="0E3689"/>
                </a:solidFill>
              </a:defRPr>
            </a:lvl1pPr>
          </a:lstStyle>
          <a:p>
            <a:r>
              <a:rPr lang="en-US" dirty="0"/>
              <a:t>Presentation Title</a:t>
            </a:r>
          </a:p>
        </p:txBody>
      </p:sp>
      <p:sp>
        <p:nvSpPr>
          <p:cNvPr id="4" name="Rectangle 3">
            <a:extLst>
              <a:ext uri="{FF2B5EF4-FFF2-40B4-BE49-F238E27FC236}">
                <a16:creationId xmlns:a16="http://schemas.microsoft.com/office/drawing/2014/main" id="{FF1D45AC-B80D-4805-BA4C-8776489E8022}"/>
              </a:ext>
            </a:extLst>
          </p:cNvPr>
          <p:cNvSpPr/>
          <p:nvPr userDrawn="1"/>
        </p:nvSpPr>
        <p:spPr>
          <a:xfrm>
            <a:off x="9411530" y="6331942"/>
            <a:ext cx="2777297" cy="526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endParaRPr lang="en-US" dirty="0"/>
          </a:p>
        </p:txBody>
      </p:sp>
      <p:cxnSp>
        <p:nvCxnSpPr>
          <p:cNvPr id="8" name="Straight Connector 7">
            <a:extLst>
              <a:ext uri="{FF2B5EF4-FFF2-40B4-BE49-F238E27FC236}">
                <a16:creationId xmlns:a16="http://schemas.microsoft.com/office/drawing/2014/main" id="{1ACBDA27-1F54-4C50-8D76-28815B58BDC3}"/>
              </a:ext>
            </a:extLst>
          </p:cNvPr>
          <p:cNvCxnSpPr/>
          <p:nvPr userDrawn="1"/>
        </p:nvCxnSpPr>
        <p:spPr>
          <a:xfrm>
            <a:off x="7552849" y="2666723"/>
            <a:ext cx="0" cy="835152"/>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EB7A8E4-4917-4A3E-8E2F-D070BB4D10DE}"/>
              </a:ext>
            </a:extLst>
          </p:cNvPr>
          <p:cNvSpPr txBox="1"/>
          <p:nvPr userDrawn="1"/>
        </p:nvSpPr>
        <p:spPr>
          <a:xfrm>
            <a:off x="4067363" y="3799832"/>
            <a:ext cx="7411397" cy="387772"/>
          </a:xfrm>
          <a:prstGeom prst="rect">
            <a:avLst/>
          </a:prstGeom>
          <a:noFill/>
        </p:spPr>
        <p:txBody>
          <a:bodyPr wrap="none" lIns="121893" tIns="60947" rIns="121893" bIns="60947" rtlCol="0">
            <a:spAutoFit/>
          </a:bodyPr>
          <a:lstStyle/>
          <a:p>
            <a:pPr algn="r"/>
            <a:r>
              <a:rPr lang="en-US" sz="1720" dirty="0">
                <a:solidFill>
                  <a:srgbClr val="1D9CE4"/>
                </a:solidFill>
                <a:latin typeface="Calibri Light" panose="020F0302020204030204" pitchFamily="34" charset="0"/>
                <a:cs typeface="Calibri Light" panose="020F0302020204030204" pitchFamily="34" charset="0"/>
              </a:rPr>
              <a:t>A Leading Provider of Smart, Connected and Secure Embedded Control Solutions </a:t>
            </a:r>
          </a:p>
        </p:txBody>
      </p:sp>
      <p:cxnSp>
        <p:nvCxnSpPr>
          <p:cNvPr id="23" name="Straight Connector 22">
            <a:extLst>
              <a:ext uri="{FF2B5EF4-FFF2-40B4-BE49-F238E27FC236}">
                <a16:creationId xmlns:a16="http://schemas.microsoft.com/office/drawing/2014/main" id="{1ACBDA27-1F54-4C50-8D76-28815B58BDC3}"/>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599BB76E-0E67-7C41-9AEC-8C75006E4449}"/>
              </a:ext>
            </a:extLst>
          </p:cNvPr>
          <p:cNvSpPr>
            <a:spLocks noGrp="1"/>
          </p:cNvSpPr>
          <p:nvPr>
            <p:ph type="body" sz="quarter" idx="12" hasCustomPrompt="1"/>
          </p:nvPr>
        </p:nvSpPr>
        <p:spPr>
          <a:xfrm>
            <a:off x="4935143" y="6123667"/>
            <a:ext cx="6419850" cy="252110"/>
          </a:xfrm>
          <a:prstGeom prst="rect">
            <a:avLst/>
          </a:prstGeom>
        </p:spPr>
        <p:txBody>
          <a:bodyPr lIns="182880" tIns="0" rIns="0" anchor="t" anchorCtr="0">
            <a:noAutofit/>
          </a:bodyPr>
          <a:lstStyle>
            <a:lvl1pPr marL="0" indent="0" algn="r">
              <a:buNone/>
              <a:defRPr sz="2200" b="0">
                <a:solidFill>
                  <a:srgbClr val="1D9CE4"/>
                </a:solidFill>
              </a:defRPr>
            </a:lvl1pPr>
          </a:lstStyle>
          <a:p>
            <a:pPr lvl="0"/>
            <a:r>
              <a:rPr lang="en-US" dirty="0"/>
              <a:t>Date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4935142" y="5763412"/>
            <a:ext cx="6420245" cy="314325"/>
          </a:xfrm>
          <a:prstGeom prst="rect">
            <a:avLst/>
          </a:prstGeom>
        </p:spPr>
        <p:txBody>
          <a:bodyPr rIns="0" bIns="0" anchor="b" anchorCtr="0">
            <a:noAutofit/>
          </a:bodyPr>
          <a:lstStyle>
            <a:lvl1pPr marL="0" indent="0" algn="r">
              <a:lnSpc>
                <a:spcPts val="2340"/>
              </a:lnSpc>
              <a:buNone/>
              <a:defRPr sz="2200">
                <a:solidFill>
                  <a:schemeClr val="accent1"/>
                </a:solidFill>
              </a:defRPr>
            </a:lvl1pPr>
          </a:lstStyle>
          <a:p>
            <a:pPr lvl="0"/>
            <a:r>
              <a:rPr lang="en-US" dirty="0"/>
              <a:t>Presented by</a:t>
            </a:r>
          </a:p>
        </p:txBody>
      </p:sp>
      <p:pic>
        <p:nvPicPr>
          <p:cNvPr id="10" name="Picture 9" descr="SCS-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255" y="5139766"/>
            <a:ext cx="1630420" cy="1630420"/>
          </a:xfrm>
          <a:prstGeom prst="rect">
            <a:avLst/>
          </a:prstGeom>
        </p:spPr>
      </p:pic>
      <p:pic>
        <p:nvPicPr>
          <p:cNvPr id="12" name="Picture 11" descr="MCHP-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61621" y="2635935"/>
            <a:ext cx="3584711" cy="902767"/>
          </a:xfrm>
          <a:prstGeom prst="rect">
            <a:avLst/>
          </a:prstGeom>
        </p:spPr>
      </p:pic>
    </p:spTree>
    <p:extLst>
      <p:ext uri="{BB962C8B-B14F-4D97-AF65-F5344CB8AC3E}">
        <p14:creationId xmlns:p14="http://schemas.microsoft.com/office/powerpoint/2010/main" val="300937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509" y="96296"/>
            <a:ext cx="11400661" cy="1600406"/>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80212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509" y="96295"/>
            <a:ext cx="11400661" cy="777240"/>
          </a:xfrm>
        </p:spPr>
        <p:txBody>
          <a:bodyPr/>
          <a:lstStyle>
            <a:lvl1pPr>
              <a:defRPr>
                <a:solidFill>
                  <a:srgbClr val="0E3689"/>
                </a:solidFill>
              </a:defRPr>
            </a:lvl1pPr>
          </a:lstStyle>
          <a:p>
            <a:r>
              <a:rPr lang="en-US" dirty="0"/>
              <a:t>Click to edit Master title</a:t>
            </a:r>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03" y="829115"/>
            <a:ext cx="11400661" cy="428625"/>
          </a:xfrm>
          <a:prstGeom prst="rect">
            <a:avLst/>
          </a:prstGeom>
        </p:spPr>
        <p:txBody>
          <a:bodyPr anchor="ctr">
            <a:noAutofit/>
          </a:bodyP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494327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778931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28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0606" y="2034289"/>
            <a:ext cx="7909168" cy="1591386"/>
          </a:xfrm>
        </p:spPr>
        <p:txBody>
          <a:bodyPr anchor="b" anchorCtr="0"/>
          <a:lstStyle>
            <a:lvl1pPr algn="r">
              <a:defRPr sz="5300" b="1" cap="none" baseline="0">
                <a:solidFill>
                  <a:srgbClr val="0E3689"/>
                </a:solidFill>
              </a:defRPr>
            </a:lvl1pPr>
          </a:lstStyle>
          <a:p>
            <a:r>
              <a:rPr lang="en-US" dirty="0"/>
              <a:t>Section Title</a:t>
            </a:r>
          </a:p>
        </p:txBody>
      </p:sp>
      <p:sp>
        <p:nvSpPr>
          <p:cNvPr id="3" name="Text Placeholder 2"/>
          <p:cNvSpPr>
            <a:spLocks noGrp="1"/>
          </p:cNvSpPr>
          <p:nvPr>
            <p:ph type="body" idx="1" hasCustomPrompt="1"/>
          </p:nvPr>
        </p:nvSpPr>
        <p:spPr>
          <a:xfrm>
            <a:off x="3410606" y="3824300"/>
            <a:ext cx="7909168" cy="1018627"/>
          </a:xfrm>
          <a:prstGeom prst="rect">
            <a:avLst/>
          </a:prstGeom>
        </p:spPr>
        <p:txBody>
          <a:bodyPr anchor="t" anchorCtr="0">
            <a:noAutofit/>
          </a:bodyPr>
          <a:lstStyle>
            <a:lvl1pPr marL="0" indent="0" algn="r">
              <a:buNone/>
              <a:defRPr sz="27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dirty="0"/>
              <a:t>Section Subtitle</a:t>
            </a:r>
          </a:p>
        </p:txBody>
      </p:sp>
      <p:cxnSp>
        <p:nvCxnSpPr>
          <p:cNvPr id="5" name="Straight Connector 4">
            <a:extLst>
              <a:ext uri="{FF2B5EF4-FFF2-40B4-BE49-F238E27FC236}">
                <a16:creationId xmlns:a16="http://schemas.microsoft.com/office/drawing/2014/main" id="{21D51101-8690-2A4A-89F5-D13814AF99A1}"/>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388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306830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509" y="96295"/>
            <a:ext cx="11400661" cy="777240"/>
          </a:xfrm>
        </p:spPr>
        <p:txBody>
          <a:bodyPr/>
          <a:lstStyle/>
          <a:p>
            <a:r>
              <a:rPr lang="en-US" dirty="0"/>
              <a:t>Click to edit Master title</a:t>
            </a:r>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403852"/>
            <a:ext cx="11400660" cy="490518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344077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626375"/>
            <a:ext cx="11400660" cy="4664076"/>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509" y="96296"/>
            <a:ext cx="11400661" cy="1489280"/>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82971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509" y="929269"/>
            <a:ext cx="5505846" cy="537467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0324" y="929270"/>
            <a:ext cx="5505846" cy="5374678"/>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540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noAutofit/>
          </a:bodyPr>
          <a:lstStyle/>
          <a:p>
            <a:r>
              <a:rPr lang="en-US" dirty="0"/>
              <a:t>Click to edit Master title</a:t>
            </a:r>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454" y="1408545"/>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0324" y="1408546"/>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34095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7" y="923075"/>
            <a:ext cx="5474569" cy="567713"/>
          </a:xfrm>
          <a:prstGeom prst="rect">
            <a:avLst/>
          </a:prstGeom>
        </p:spPr>
        <p:txBody>
          <a:bodyPr anchor="b">
            <a:normAutofit/>
          </a:bodyPr>
          <a:lstStyle>
            <a:lvl1pPr marL="0" indent="0">
              <a:buNone/>
              <a:defRPr sz="28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6385192" y="941660"/>
            <a:ext cx="5387630" cy="567714"/>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509" y="1561175"/>
            <a:ext cx="5474567" cy="4795020"/>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5193" y="1561175"/>
            <a:ext cx="5387630" cy="479501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07310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9" y="1381004"/>
            <a:ext cx="5474569" cy="580605"/>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p:nvPr>
        </p:nvSpPr>
        <p:spPr>
          <a:xfrm>
            <a:off x="6385192" y="1381003"/>
            <a:ext cx="5387630" cy="580606"/>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03" y="831986"/>
            <a:ext cx="11400661" cy="428625"/>
          </a:xfrm>
          <a:prstGeom prst="rect">
            <a:avLst/>
          </a:prstGeom>
        </p:spPr>
        <p:txBody>
          <a:bodyPr anchor="ct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2" name="Rectangle 1">
            <a:extLst>
              <a:ext uri="{FF2B5EF4-FFF2-40B4-BE49-F238E27FC236}">
                <a16:creationId xmlns:a16="http://schemas.microsoft.com/office/drawing/2014/main" id="{F88E56A8-D17E-8848-8C5B-EC8D2FC7921A}"/>
              </a:ext>
            </a:extLst>
          </p:cNvPr>
          <p:cNvSpPr/>
          <p:nvPr userDrawn="1"/>
        </p:nvSpPr>
        <p:spPr>
          <a:xfrm>
            <a:off x="10436087" y="6490880"/>
            <a:ext cx="129209"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509" y="1988634"/>
            <a:ext cx="5474567"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5193" y="1988634"/>
            <a:ext cx="5387630"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16731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dirty="0"/>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
        <p:nvSpPr>
          <p:cNvPr id="5" name="TextBox 4"/>
          <p:cNvSpPr txBox="1"/>
          <p:nvPr userDrawn="1"/>
        </p:nvSpPr>
        <p:spPr>
          <a:xfrm>
            <a:off x="167033" y="6495408"/>
            <a:ext cx="539496" cy="365760"/>
          </a:xfrm>
          <a:prstGeom prst="rect">
            <a:avLst/>
          </a:prstGeom>
          <a:noFill/>
        </p:spPr>
        <p:txBody>
          <a:bodyPr wrap="square" rtlCol="0">
            <a:spAutoFit/>
          </a:bodyPr>
          <a:lstStyle/>
          <a:p>
            <a:pPr algn="l"/>
            <a:fld id="{3A89BA97-E076-0C46-96C3-2C5079BFCB08}" type="slidenum">
              <a:rPr lang="en-US" sz="1300" smtClean="0">
                <a:solidFill>
                  <a:schemeClr val="bg1">
                    <a:lumMod val="50000"/>
                  </a:schemeClr>
                </a:solidFill>
              </a:rPr>
              <a:pPr algn="l"/>
              <a:t>‹#›</a:t>
            </a:fld>
            <a:endParaRPr lang="en-US" sz="1300" dirty="0">
              <a:solidFill>
                <a:schemeClr val="bg1">
                  <a:lumMod val="50000"/>
                </a:schemeClr>
              </a:solidFill>
            </a:endParaRPr>
          </a:p>
        </p:txBody>
      </p:sp>
    </p:spTree>
    <p:extLst>
      <p:ext uri="{BB962C8B-B14F-4D97-AF65-F5344CB8AC3E}">
        <p14:creationId xmlns:p14="http://schemas.microsoft.com/office/powerpoint/2010/main" val="217697904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6" r:id="rId4"/>
    <p:sldLayoutId id="2147483660" r:id="rId5"/>
    <p:sldLayoutId id="2147483652" r:id="rId6"/>
    <p:sldLayoutId id="2147483657" r:id="rId7"/>
    <p:sldLayoutId id="2147483653" r:id="rId8"/>
    <p:sldLayoutId id="2147483658" r:id="rId9"/>
    <p:sldLayoutId id="2147483654" r:id="rId10"/>
    <p:sldLayoutId id="2147483659" r:id="rId11"/>
    <p:sldLayoutId id="2147483655" r:id="rId12"/>
    <p:sldLayoutId id="2147483661" r:id="rId13"/>
  </p:sldLayoutIdLst>
  <p:hf hdr="0" ft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userDrawn="1">
          <p15:clr>
            <a:srgbClr val="F26B43"/>
          </p15:clr>
        </p15:guide>
        <p15:guide id="2"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hyperlink" Target="https://microchipdeveloper.com/mplabx:md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python.org/" TargetMode="External"/><Relationship Id="rId2" Type="http://schemas.openxmlformats.org/officeDocument/2006/relationships/hyperlink" Target="https://pythonhosted.org/pyserial/index.html" TargetMode="Externa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hyperlink" Target="https://pythonhosted.org/pyserial/index.html"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icrochip-MPLAB-Harmony/net_10base_t1s.git" TargetMode="External"/><Relationship Id="rId2" Type="http://schemas.openxmlformats.org/officeDocument/2006/relationships/hyperlink" Target="https://github.com/Bolderain/T1S_Autoconf" TargetMode="External"/><Relationship Id="rId1" Type="http://schemas.openxmlformats.org/officeDocument/2006/relationships/slideLayout" Target="../slideLayouts/slideLayout3.xml"/><Relationship Id="rId4" Type="http://schemas.openxmlformats.org/officeDocument/2006/relationships/hyperlink" Target="https://github.com/MicrochipTech"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olderain/T1S_Autoconf.git" TargetMode="External"/><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854E-F0FA-DA43-9468-0509537A29BE}"/>
              </a:ext>
            </a:extLst>
          </p:cNvPr>
          <p:cNvSpPr>
            <a:spLocks noGrp="1"/>
          </p:cNvSpPr>
          <p:nvPr>
            <p:ph type="ctrTitle"/>
          </p:nvPr>
        </p:nvSpPr>
        <p:spPr/>
        <p:txBody>
          <a:bodyPr/>
          <a:lstStyle/>
          <a:p>
            <a:r>
              <a:rPr lang="en-US" dirty="0"/>
              <a:t>T1S Autoconfiguration</a:t>
            </a:r>
            <a:br>
              <a:rPr lang="en-US" dirty="0"/>
            </a:br>
            <a:r>
              <a:rPr lang="en-US" dirty="0"/>
              <a:t>Tooling </a:t>
            </a:r>
          </a:p>
        </p:txBody>
      </p:sp>
      <p:sp>
        <p:nvSpPr>
          <p:cNvPr id="3" name="Text Placeholder 2">
            <a:extLst>
              <a:ext uri="{FF2B5EF4-FFF2-40B4-BE49-F238E27FC236}">
                <a16:creationId xmlns:a16="http://schemas.microsoft.com/office/drawing/2014/main" id="{2373D081-4997-FF4D-B75C-F6275A20E91D}"/>
              </a:ext>
            </a:extLst>
          </p:cNvPr>
          <p:cNvSpPr>
            <a:spLocks noGrp="1"/>
          </p:cNvSpPr>
          <p:nvPr>
            <p:ph type="body" sz="quarter" idx="12"/>
          </p:nvPr>
        </p:nvSpPr>
        <p:spPr/>
        <p:txBody>
          <a:bodyPr/>
          <a:lstStyle/>
          <a:p>
            <a:r>
              <a:rPr lang="en-US" dirty="0"/>
              <a:t>Martin Ruppert</a:t>
            </a:r>
          </a:p>
        </p:txBody>
      </p:sp>
      <p:sp>
        <p:nvSpPr>
          <p:cNvPr id="4" name="Text Placeholder 3">
            <a:extLst>
              <a:ext uri="{FF2B5EF4-FFF2-40B4-BE49-F238E27FC236}">
                <a16:creationId xmlns:a16="http://schemas.microsoft.com/office/drawing/2014/main" id="{288F16D4-E23A-8B42-AEFF-22E5AFC9F8F0}"/>
              </a:ext>
            </a:extLst>
          </p:cNvPr>
          <p:cNvSpPr>
            <a:spLocks noGrp="1"/>
          </p:cNvSpPr>
          <p:nvPr>
            <p:ph type="body" sz="quarter" idx="13"/>
          </p:nvPr>
        </p:nvSpPr>
        <p:spPr/>
        <p:txBody>
          <a:bodyPr anchor="b" anchorCtr="0"/>
          <a:lstStyle/>
          <a:p>
            <a:fld id="{CA8B0956-6ABD-4CC3-9749-0B6D1995C889}" type="datetime4">
              <a:rPr lang="de-DE" smtClean="0"/>
              <a:t>6. Februar 2024</a:t>
            </a:fld>
            <a:endParaRPr lang="en-US" dirty="0"/>
          </a:p>
        </p:txBody>
      </p:sp>
    </p:spTree>
    <p:extLst>
      <p:ext uri="{BB962C8B-B14F-4D97-AF65-F5344CB8AC3E}">
        <p14:creationId xmlns:p14="http://schemas.microsoft.com/office/powerpoint/2010/main" val="2176522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Programming 4 Boards at the same time</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143153" y="4678437"/>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32395" y="2070704"/>
            <a:ext cx="4119513" cy="3785652"/>
          </a:xfrm>
          <a:prstGeom prst="rect">
            <a:avLst/>
          </a:prstGeom>
          <a:noFill/>
        </p:spPr>
        <p:txBody>
          <a:bodyPr wrap="square" rtlCol="0">
            <a:spAutoFit/>
          </a:bodyPr>
          <a:lstStyle/>
          <a:p>
            <a:r>
              <a:rPr lang="de-DE" dirty="0"/>
              <a:t>The Tool „multi_progger.pyw“ is a Python Tkinter GUI that controlls 4 instances of the MDB Core simultary. </a:t>
            </a:r>
          </a:p>
          <a:p>
            <a:endParaRPr lang="de-DE" dirty="0"/>
          </a:p>
          <a:p>
            <a:r>
              <a:rPr lang="de-DE" dirty="0"/>
              <a:t>This allows to keep the connection to four MDB‘s instances and programming four controller at the same time. </a:t>
            </a:r>
          </a:p>
        </p:txBody>
      </p:sp>
      <p:sp>
        <p:nvSpPr>
          <p:cNvPr id="4" name="Rectangle 3">
            <a:extLst>
              <a:ext uri="{FF2B5EF4-FFF2-40B4-BE49-F238E27FC236}">
                <a16:creationId xmlns:a16="http://schemas.microsoft.com/office/drawing/2014/main" id="{2612A598-33E5-8DFE-6E40-8B01222CA4DB}"/>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a:p>
            <a:endParaRPr lang="de-DE" dirty="0"/>
          </a:p>
          <a:p>
            <a:endParaRPr lang="de-DE" dirty="0"/>
          </a:p>
        </p:txBody>
      </p:sp>
      <p:pic>
        <p:nvPicPr>
          <p:cNvPr id="10" name="Picture 9">
            <a:extLst>
              <a:ext uri="{FF2B5EF4-FFF2-40B4-BE49-F238E27FC236}">
                <a16:creationId xmlns:a16="http://schemas.microsoft.com/office/drawing/2014/main" id="{B8A9CB4C-3E1D-D4D2-3612-F3A3F39EF0AA}"/>
              </a:ext>
            </a:extLst>
          </p:cNvPr>
          <p:cNvPicPr>
            <a:picLocks noChangeAspect="1"/>
          </p:cNvPicPr>
          <p:nvPr/>
        </p:nvPicPr>
        <p:blipFill>
          <a:blip r:embed="rId4"/>
          <a:stretch>
            <a:fillRect/>
          </a:stretch>
        </p:blipFill>
        <p:spPr>
          <a:xfrm>
            <a:off x="764437" y="3220094"/>
            <a:ext cx="10283130" cy="312663"/>
          </a:xfrm>
          <a:prstGeom prst="rect">
            <a:avLst/>
          </a:prstGeom>
        </p:spPr>
      </p:pic>
      <p:sp>
        <p:nvSpPr>
          <p:cNvPr id="11" name="Rectangle 10">
            <a:extLst>
              <a:ext uri="{FF2B5EF4-FFF2-40B4-BE49-F238E27FC236}">
                <a16:creationId xmlns:a16="http://schemas.microsoft.com/office/drawing/2014/main" id="{192D9C6C-D35B-24A9-4900-7A8A6CD40C87}"/>
              </a:ext>
            </a:extLst>
          </p:cNvPr>
          <p:cNvSpPr/>
          <p:nvPr/>
        </p:nvSpPr>
        <p:spPr>
          <a:xfrm>
            <a:off x="6745908" y="3073941"/>
            <a:ext cx="841666" cy="65175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76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683DAE-43AE-C3E0-1BAA-37E74A9E165D}"/>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pic>
        <p:nvPicPr>
          <p:cNvPr id="7" name="Picture 6" descr="A screenshot of a computer&#10;&#10;Description automatically generated">
            <a:extLst>
              <a:ext uri="{FF2B5EF4-FFF2-40B4-BE49-F238E27FC236}">
                <a16:creationId xmlns:a16="http://schemas.microsoft.com/office/drawing/2014/main" id="{C61F2B99-B43E-B0AA-F16D-AF62391FD30F}"/>
              </a:ext>
            </a:extLst>
          </p:cNvPr>
          <p:cNvPicPr>
            <a:picLocks noChangeAspect="1"/>
          </p:cNvPicPr>
          <p:nvPr/>
        </p:nvPicPr>
        <p:blipFill>
          <a:blip r:embed="rId2"/>
          <a:stretch>
            <a:fillRect/>
          </a:stretch>
        </p:blipFill>
        <p:spPr>
          <a:xfrm>
            <a:off x="354778" y="1050906"/>
            <a:ext cx="11400660" cy="5130297"/>
          </a:xfrm>
          <a:prstGeom prst="rect">
            <a:avLst/>
          </a:prstGeom>
          <a:noFill/>
        </p:spPr>
      </p:pic>
      <p:pic>
        <p:nvPicPr>
          <p:cNvPr id="12" name="Picture 11">
            <a:extLst>
              <a:ext uri="{FF2B5EF4-FFF2-40B4-BE49-F238E27FC236}">
                <a16:creationId xmlns:a16="http://schemas.microsoft.com/office/drawing/2014/main" id="{C0555B2C-198E-0120-B25C-EFF5BEEE8408}"/>
              </a:ext>
            </a:extLst>
          </p:cNvPr>
          <p:cNvPicPr>
            <a:picLocks noChangeAspect="1"/>
          </p:cNvPicPr>
          <p:nvPr/>
        </p:nvPicPr>
        <p:blipFill>
          <a:blip r:embed="rId3"/>
          <a:stretch>
            <a:fillRect/>
          </a:stretch>
        </p:blipFill>
        <p:spPr>
          <a:xfrm>
            <a:off x="2223117" y="876079"/>
            <a:ext cx="7742591" cy="5105842"/>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5011185F-E99F-ECBC-9DF3-0F90E4561E0A}"/>
              </a:ext>
            </a:extLst>
          </p:cNvPr>
          <p:cNvSpPr/>
          <p:nvPr/>
        </p:nvSpPr>
        <p:spPr>
          <a:xfrm>
            <a:off x="3693905" y="3415383"/>
            <a:ext cx="7117237" cy="11406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More Information about the MDB and how to use it at: </a:t>
            </a:r>
            <a:r>
              <a:rPr lang="de-DE" dirty="0">
                <a:hlinkClick r:id="rId4"/>
              </a:rPr>
              <a:t>https://microchipdeveloper.com/mplabx:mdb</a:t>
            </a:r>
            <a:endParaRPr lang="de-DE" dirty="0"/>
          </a:p>
        </p:txBody>
      </p:sp>
      <p:sp>
        <p:nvSpPr>
          <p:cNvPr id="3" name="Rectangle 2">
            <a:extLst>
              <a:ext uri="{FF2B5EF4-FFF2-40B4-BE49-F238E27FC236}">
                <a16:creationId xmlns:a16="http://schemas.microsoft.com/office/drawing/2014/main" id="{353DFC50-4666-31E1-AA34-644BDF329C83}"/>
              </a:ext>
            </a:extLst>
          </p:cNvPr>
          <p:cNvSpPr/>
          <p:nvPr/>
        </p:nvSpPr>
        <p:spPr>
          <a:xfrm>
            <a:off x="3693904" y="2063986"/>
            <a:ext cx="7117237" cy="11406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The Pyhton Script starts MDB.bat as a Sub-Process and controlls the input and output. This allows a „remote control“ of the MDB.bat</a:t>
            </a:r>
          </a:p>
        </p:txBody>
      </p:sp>
    </p:spTree>
    <p:extLst>
      <p:ext uri="{BB962C8B-B14F-4D97-AF65-F5344CB8AC3E}">
        <p14:creationId xmlns:p14="http://schemas.microsoft.com/office/powerpoint/2010/main" val="334031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3CD5EC5-A04F-CAB2-8310-C53E869BA826}"/>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7" name="Straight Arrow Connector 6">
            <a:extLst>
              <a:ext uri="{FF2B5EF4-FFF2-40B4-BE49-F238E27FC236}">
                <a16:creationId xmlns:a16="http://schemas.microsoft.com/office/drawing/2014/main" id="{183F948A-AB04-0FDE-F4F2-5B8553B6383F}"/>
              </a:ext>
            </a:extLst>
          </p:cNvPr>
          <p:cNvCxnSpPr>
            <a:cxnSpLocks/>
          </p:cNvCxnSpPr>
          <p:nvPr/>
        </p:nvCxnSpPr>
        <p:spPr>
          <a:xfrm flipV="1">
            <a:off x="6325386"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79E6A6F-AF21-F853-9D5C-03AABDDF8A87}"/>
              </a:ext>
            </a:extLst>
          </p:cNvPr>
          <p:cNvCxnSpPr>
            <a:cxnSpLocks/>
          </p:cNvCxnSpPr>
          <p:nvPr/>
        </p:nvCxnSpPr>
        <p:spPr>
          <a:xfrm flipV="1">
            <a:off x="6975835" y="2119690"/>
            <a:ext cx="2715296" cy="2010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itle 1">
            <a:extLst>
              <a:ext uri="{FF2B5EF4-FFF2-40B4-BE49-F238E27FC236}">
                <a16:creationId xmlns:a16="http://schemas.microsoft.com/office/drawing/2014/main" id="{1AB9B658-86CB-4ECA-B766-B2515BC3BA1E}"/>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2" name="Rectangle 1">
            <a:extLst>
              <a:ext uri="{FF2B5EF4-FFF2-40B4-BE49-F238E27FC236}">
                <a16:creationId xmlns:a16="http://schemas.microsoft.com/office/drawing/2014/main" id="{AA913258-4663-03B0-B841-524F65A13357}"/>
              </a:ext>
            </a:extLst>
          </p:cNvPr>
          <p:cNvSpPr/>
          <p:nvPr/>
        </p:nvSpPr>
        <p:spPr>
          <a:xfrm>
            <a:off x="2733040" y="2778849"/>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„hwtool“ is a MDB command that lists all available debuggers and assigns them an index number. This index number is used to select the debugger</a:t>
            </a:r>
          </a:p>
        </p:txBody>
      </p:sp>
      <p:sp>
        <p:nvSpPr>
          <p:cNvPr id="3" name="Rectangle 2">
            <a:extLst>
              <a:ext uri="{FF2B5EF4-FFF2-40B4-BE49-F238E27FC236}">
                <a16:creationId xmlns:a16="http://schemas.microsoft.com/office/drawing/2014/main" id="{14046023-2BA3-8D9B-CD82-9D270594386D}"/>
              </a:ext>
            </a:extLst>
          </p:cNvPr>
          <p:cNvSpPr/>
          <p:nvPr/>
        </p:nvSpPr>
        <p:spPr>
          <a:xfrm>
            <a:off x="405579" y="2644857"/>
            <a:ext cx="590102"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 name="Rectangle 3">
            <a:extLst>
              <a:ext uri="{FF2B5EF4-FFF2-40B4-BE49-F238E27FC236}">
                <a16:creationId xmlns:a16="http://schemas.microsoft.com/office/drawing/2014/main" id="{B3AC3AD9-2594-381E-B3FE-80592B08AC68}"/>
              </a:ext>
            </a:extLst>
          </p:cNvPr>
          <p:cNvSpPr/>
          <p:nvPr/>
        </p:nvSpPr>
        <p:spPr>
          <a:xfrm>
            <a:off x="2733040" y="4738310"/>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By changing the index number, a debugger can be specifically assigned to a window</a:t>
            </a:r>
            <a:endParaRPr lang="de-DE" dirty="0"/>
          </a:p>
        </p:txBody>
      </p:sp>
      <p:sp>
        <p:nvSpPr>
          <p:cNvPr id="6" name="Rectangle 5">
            <a:extLst>
              <a:ext uri="{FF2B5EF4-FFF2-40B4-BE49-F238E27FC236}">
                <a16:creationId xmlns:a16="http://schemas.microsoft.com/office/drawing/2014/main" id="{3D542365-707D-8925-1C39-C7B9F04ABA7D}"/>
              </a:ext>
            </a:extLst>
          </p:cNvPr>
          <p:cNvSpPr/>
          <p:nvPr/>
        </p:nvSpPr>
        <p:spPr>
          <a:xfrm>
            <a:off x="1139448" y="3054285"/>
            <a:ext cx="170665" cy="103170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Rectangle 8">
            <a:extLst>
              <a:ext uri="{FF2B5EF4-FFF2-40B4-BE49-F238E27FC236}">
                <a16:creationId xmlns:a16="http://schemas.microsoft.com/office/drawing/2014/main" id="{4CA32FDF-524D-6E1D-19AD-BE4077DF2AC1}"/>
              </a:ext>
            </a:extLst>
          </p:cNvPr>
          <p:cNvSpPr/>
          <p:nvPr/>
        </p:nvSpPr>
        <p:spPr>
          <a:xfrm>
            <a:off x="9691131" y="1255505"/>
            <a:ext cx="170665" cy="86418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97401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502E1D-115B-11A9-B819-E448E21C4B7F}"/>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6" name="Straight Arrow Connector 5">
            <a:extLst>
              <a:ext uri="{FF2B5EF4-FFF2-40B4-BE49-F238E27FC236}">
                <a16:creationId xmlns:a16="http://schemas.microsoft.com/office/drawing/2014/main" id="{198C32A5-EF7B-1987-B5BB-EB59B41F8CDB}"/>
              </a:ext>
            </a:extLst>
          </p:cNvPr>
          <p:cNvCxnSpPr>
            <a:cxnSpLocks/>
          </p:cNvCxnSpPr>
          <p:nvPr/>
        </p:nvCxnSpPr>
        <p:spPr>
          <a:xfrm flipV="1">
            <a:off x="5099901"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itle 1">
            <a:extLst>
              <a:ext uri="{FF2B5EF4-FFF2-40B4-BE49-F238E27FC236}">
                <a16:creationId xmlns:a16="http://schemas.microsoft.com/office/drawing/2014/main" id="{3E29B74F-3D90-2926-E81A-4FACC7241782}"/>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8" name="Rectangle 7">
            <a:extLst>
              <a:ext uri="{FF2B5EF4-FFF2-40B4-BE49-F238E27FC236}">
                <a16:creationId xmlns:a16="http://schemas.microsoft.com/office/drawing/2014/main" id="{B9027933-08EE-F096-0A65-805BBB653868}"/>
              </a:ext>
            </a:extLst>
          </p:cNvPr>
          <p:cNvSpPr/>
          <p:nvPr/>
        </p:nvSpPr>
        <p:spPr>
          <a:xfrm>
            <a:off x="2972556" y="1921213"/>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With clicking on „Connect MDB“, all setup is done for EDGB, Speed 6Mbit, SWD Interface and selecting the debuggers. This takes some time until it‘s connected</a:t>
            </a:r>
          </a:p>
        </p:txBody>
      </p:sp>
      <p:sp>
        <p:nvSpPr>
          <p:cNvPr id="2" name="Rectangle 1">
            <a:extLst>
              <a:ext uri="{FF2B5EF4-FFF2-40B4-BE49-F238E27FC236}">
                <a16:creationId xmlns:a16="http://schemas.microsoft.com/office/drawing/2014/main" id="{87FDFD74-B7BE-F509-665C-DDDEE73EA0D7}"/>
              </a:ext>
            </a:extLst>
          </p:cNvPr>
          <p:cNvSpPr/>
          <p:nvPr/>
        </p:nvSpPr>
        <p:spPr>
          <a:xfrm>
            <a:off x="2972556" y="3878637"/>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Keep in  mind that every mdb.bat process do need about 2 Gbyte of RAM. All four instancess are around 8 Gbyte of RAM</a:t>
            </a:r>
          </a:p>
        </p:txBody>
      </p:sp>
    </p:spTree>
    <p:extLst>
      <p:ext uri="{BB962C8B-B14F-4D97-AF65-F5344CB8AC3E}">
        <p14:creationId xmlns:p14="http://schemas.microsoft.com/office/powerpoint/2010/main" val="38221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90778-A6FC-3C52-5DEE-D814C46A5052}"/>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6" name="Straight Arrow Connector 5">
            <a:extLst>
              <a:ext uri="{FF2B5EF4-FFF2-40B4-BE49-F238E27FC236}">
                <a16:creationId xmlns:a16="http://schemas.microsoft.com/office/drawing/2014/main" id="{A7DEB760-77CF-95A2-8DBB-5A00BE7EFA53}"/>
              </a:ext>
            </a:extLst>
          </p:cNvPr>
          <p:cNvCxnSpPr>
            <a:cxnSpLocks/>
          </p:cNvCxnSpPr>
          <p:nvPr/>
        </p:nvCxnSpPr>
        <p:spPr>
          <a:xfrm flipV="1">
            <a:off x="5640329"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itle 1">
            <a:extLst>
              <a:ext uri="{FF2B5EF4-FFF2-40B4-BE49-F238E27FC236}">
                <a16:creationId xmlns:a16="http://schemas.microsoft.com/office/drawing/2014/main" id="{8891EB51-3ABA-D67E-9067-141C8F7203C0}"/>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8" name="Rectangle 7">
            <a:extLst>
              <a:ext uri="{FF2B5EF4-FFF2-40B4-BE49-F238E27FC236}">
                <a16:creationId xmlns:a16="http://schemas.microsoft.com/office/drawing/2014/main" id="{78E90D26-1C2C-4317-FE17-20CE2E4C754D}"/>
              </a:ext>
            </a:extLst>
          </p:cNvPr>
          <p:cNvSpPr/>
          <p:nvPr/>
        </p:nvSpPr>
        <p:spPr>
          <a:xfrm>
            <a:off x="2875280" y="3429000"/>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“Prog Boards” programs all Hex files in parallel.</a:t>
            </a:r>
            <a:br>
              <a:rPr lang="en-US" dirty="0"/>
            </a:br>
            <a:r>
              <a:rPr lang="en-US" dirty="0"/>
              <a:t>The connection to the debugger is maintained so it is not necessary to re-establish the connection again. This allows the programming process to start more quickly.</a:t>
            </a:r>
            <a:endParaRPr lang="de-DE" dirty="0"/>
          </a:p>
        </p:txBody>
      </p:sp>
    </p:spTree>
    <p:extLst>
      <p:ext uri="{BB962C8B-B14F-4D97-AF65-F5344CB8AC3E}">
        <p14:creationId xmlns:p14="http://schemas.microsoft.com/office/powerpoint/2010/main" val="399065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en-US" dirty="0"/>
              <a:t>Python GUI for testing 4 Boards in parallel </a:t>
            </a:r>
            <a:endParaRPr lang="de-DE" dirty="0"/>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4914105"/>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18386" y="1655803"/>
            <a:ext cx="4406002" cy="3785652"/>
          </a:xfrm>
          <a:prstGeom prst="rect">
            <a:avLst/>
          </a:prstGeom>
          <a:noFill/>
        </p:spPr>
        <p:txBody>
          <a:bodyPr wrap="square" rtlCol="0">
            <a:spAutoFit/>
          </a:bodyPr>
          <a:lstStyle/>
          <a:p>
            <a:r>
              <a:rPr lang="de-DE" dirty="0"/>
              <a:t>„terminal.pyw“ is the Terminal program that talks with 4 Boards at the same time.</a:t>
            </a:r>
          </a:p>
          <a:p>
            <a:endParaRPr lang="de-DE" dirty="0"/>
          </a:p>
          <a:p>
            <a:r>
              <a:rPr lang="en-US" dirty="0"/>
              <a:t>The idea came to me when I was once again completely annoyed by having to arrange </a:t>
            </a:r>
            <a:r>
              <a:rPr lang="en-US" dirty="0" err="1"/>
              <a:t>TerraTerm</a:t>
            </a:r>
            <a:r>
              <a:rPr lang="en-US" dirty="0"/>
              <a:t> four times on my desktop and assigning them to the corresponding COM ports</a:t>
            </a:r>
            <a:endParaRPr lang="de-DE" dirty="0"/>
          </a:p>
        </p:txBody>
      </p:sp>
    </p:spTree>
    <p:extLst>
      <p:ext uri="{BB962C8B-B14F-4D97-AF65-F5344CB8AC3E}">
        <p14:creationId xmlns:p14="http://schemas.microsoft.com/office/powerpoint/2010/main" val="12548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BA3D5-F0AB-EE92-E848-B85DE4EBFFD1}"/>
              </a:ext>
            </a:extLst>
          </p:cNvPr>
          <p:cNvPicPr>
            <a:picLocks noChangeAspect="1"/>
          </p:cNvPicPr>
          <p:nvPr/>
        </p:nvPicPr>
        <p:blipFill>
          <a:blip r:embed="rId2"/>
          <a:stretch>
            <a:fillRect/>
          </a:stretch>
        </p:blipFill>
        <p:spPr>
          <a:xfrm>
            <a:off x="777439" y="796204"/>
            <a:ext cx="10555334" cy="5662497"/>
          </a:xfrm>
          <a:prstGeom prst="rect">
            <a:avLst/>
          </a:prstGeom>
        </p:spPr>
      </p:pic>
      <p:sp>
        <p:nvSpPr>
          <p:cNvPr id="10" name="Title 1">
            <a:extLst>
              <a:ext uri="{FF2B5EF4-FFF2-40B4-BE49-F238E27FC236}">
                <a16:creationId xmlns:a16="http://schemas.microsoft.com/office/drawing/2014/main" id="{FCB2197E-F45F-E0BF-8769-AF28A057B897}"/>
              </a:ext>
            </a:extLst>
          </p:cNvPr>
          <p:cNvSpPr>
            <a:spLocks noGrp="1"/>
          </p:cNvSpPr>
          <p:nvPr>
            <p:ph type="title"/>
          </p:nvPr>
        </p:nvSpPr>
        <p:spPr>
          <a:xfrm>
            <a:off x="355509" y="96296"/>
            <a:ext cx="11400661" cy="777240"/>
          </a:xfrm>
        </p:spPr>
        <p:txBody>
          <a:bodyPr/>
          <a:lstStyle/>
          <a:p>
            <a:r>
              <a:rPr lang="en-US" dirty="0"/>
              <a:t>Python GUI for testing 4 Boards in parallel </a:t>
            </a:r>
          </a:p>
        </p:txBody>
      </p:sp>
      <p:sp>
        <p:nvSpPr>
          <p:cNvPr id="7" name="Rectangle 6">
            <a:extLst>
              <a:ext uri="{FF2B5EF4-FFF2-40B4-BE49-F238E27FC236}">
                <a16:creationId xmlns:a16="http://schemas.microsoft.com/office/drawing/2014/main" id="{7F90E18D-FDCE-9954-4773-7B9815C95A5B}"/>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This tool is basically a 4-way Comport Terminal.</a:t>
            </a:r>
          </a:p>
          <a:p>
            <a:r>
              <a:rPr lang="en-US" dirty="0"/>
              <a:t>There are 4 default COM ports in the upper left, which must be changed to the ones on your machine. </a:t>
            </a:r>
          </a:p>
          <a:p>
            <a:r>
              <a:rPr lang="en-US" dirty="0"/>
              <a:t>If a COM Port entry is left free, this COM port is not used, so that this tool can be used with less than 4 boards</a:t>
            </a:r>
            <a:endParaRPr lang="de-DE" dirty="0"/>
          </a:p>
        </p:txBody>
      </p:sp>
      <p:pic>
        <p:nvPicPr>
          <p:cNvPr id="6" name="Picture 5">
            <a:extLst>
              <a:ext uri="{FF2B5EF4-FFF2-40B4-BE49-F238E27FC236}">
                <a16:creationId xmlns:a16="http://schemas.microsoft.com/office/drawing/2014/main" id="{FA6047FC-8A83-D9E7-C054-1888B59A58AD}"/>
              </a:ext>
            </a:extLst>
          </p:cNvPr>
          <p:cNvPicPr>
            <a:picLocks noChangeAspect="1"/>
          </p:cNvPicPr>
          <p:nvPr/>
        </p:nvPicPr>
        <p:blipFill>
          <a:blip r:embed="rId3"/>
          <a:stretch>
            <a:fillRect/>
          </a:stretch>
        </p:blipFill>
        <p:spPr>
          <a:xfrm>
            <a:off x="429640" y="1806440"/>
            <a:ext cx="6820491" cy="754445"/>
          </a:xfrm>
          <a:prstGeom prst="rect">
            <a:avLst/>
          </a:prstGeom>
        </p:spPr>
      </p:pic>
      <p:pic>
        <p:nvPicPr>
          <p:cNvPr id="9" name="Picture 8">
            <a:extLst>
              <a:ext uri="{FF2B5EF4-FFF2-40B4-BE49-F238E27FC236}">
                <a16:creationId xmlns:a16="http://schemas.microsoft.com/office/drawing/2014/main" id="{A5E7E4E4-47F6-0AE1-9634-B33E854CA9EB}"/>
              </a:ext>
            </a:extLst>
          </p:cNvPr>
          <p:cNvPicPr>
            <a:picLocks noChangeAspect="1"/>
          </p:cNvPicPr>
          <p:nvPr/>
        </p:nvPicPr>
        <p:blipFill>
          <a:blip r:embed="rId4"/>
          <a:stretch>
            <a:fillRect/>
          </a:stretch>
        </p:blipFill>
        <p:spPr>
          <a:xfrm>
            <a:off x="428117" y="1801105"/>
            <a:ext cx="6812870" cy="746825"/>
          </a:xfrm>
          <a:prstGeom prst="rect">
            <a:avLst/>
          </a:prstGeom>
        </p:spPr>
      </p:pic>
      <p:sp>
        <p:nvSpPr>
          <p:cNvPr id="11" name="Rectangle 10">
            <a:extLst>
              <a:ext uri="{FF2B5EF4-FFF2-40B4-BE49-F238E27FC236}">
                <a16:creationId xmlns:a16="http://schemas.microsoft.com/office/drawing/2014/main" id="{1CDE8D89-7B70-0640-EB0A-A6AC7BD25606}"/>
              </a:ext>
            </a:extLst>
          </p:cNvPr>
          <p:cNvSpPr/>
          <p:nvPr/>
        </p:nvSpPr>
        <p:spPr>
          <a:xfrm>
            <a:off x="2835974" y="2914650"/>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If you click on “Connect” while all comports are available, then the COM Port Entries go to gray.</a:t>
            </a:r>
          </a:p>
          <a:p>
            <a:r>
              <a:rPr lang="en-US" dirty="0"/>
              <a:t>If at least one COM Port isn’t available, nothing happens. </a:t>
            </a:r>
          </a:p>
        </p:txBody>
      </p:sp>
      <p:sp>
        <p:nvSpPr>
          <p:cNvPr id="12" name="Rectangle 11">
            <a:extLst>
              <a:ext uri="{FF2B5EF4-FFF2-40B4-BE49-F238E27FC236}">
                <a16:creationId xmlns:a16="http://schemas.microsoft.com/office/drawing/2014/main" id="{E94117C6-6846-42EF-EFBB-A4EFA561C9A6}"/>
              </a:ext>
            </a:extLst>
          </p:cNvPr>
          <p:cNvSpPr/>
          <p:nvPr/>
        </p:nvSpPr>
        <p:spPr>
          <a:xfrm>
            <a:off x="2835973" y="2907028"/>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If a COM Port entry is left free, this COM port is not used, so that this tool can be used with less than 4 boards</a:t>
            </a:r>
            <a:endParaRPr lang="de-DE" dirty="0"/>
          </a:p>
        </p:txBody>
      </p:sp>
      <p:pic>
        <p:nvPicPr>
          <p:cNvPr id="14" name="Picture 13">
            <a:extLst>
              <a:ext uri="{FF2B5EF4-FFF2-40B4-BE49-F238E27FC236}">
                <a16:creationId xmlns:a16="http://schemas.microsoft.com/office/drawing/2014/main" id="{85858746-5B82-E327-4685-32B16EC959B2}"/>
              </a:ext>
            </a:extLst>
          </p:cNvPr>
          <p:cNvPicPr>
            <a:picLocks noChangeAspect="1"/>
          </p:cNvPicPr>
          <p:nvPr/>
        </p:nvPicPr>
        <p:blipFill>
          <a:blip r:embed="rId5"/>
          <a:stretch>
            <a:fillRect/>
          </a:stretch>
        </p:blipFill>
        <p:spPr>
          <a:xfrm>
            <a:off x="7774940" y="1699749"/>
            <a:ext cx="3033023" cy="967824"/>
          </a:xfrm>
          <a:prstGeom prst="rect">
            <a:avLst/>
          </a:prstGeom>
        </p:spPr>
      </p:pic>
      <p:sp>
        <p:nvSpPr>
          <p:cNvPr id="15" name="Rectangle 14">
            <a:extLst>
              <a:ext uri="{FF2B5EF4-FFF2-40B4-BE49-F238E27FC236}">
                <a16:creationId xmlns:a16="http://schemas.microsoft.com/office/drawing/2014/main" id="{D8B09B57-D818-231E-7978-AB09A85D38D7}"/>
              </a:ext>
            </a:extLst>
          </p:cNvPr>
          <p:cNvSpPr/>
          <p:nvPr/>
        </p:nvSpPr>
        <p:spPr>
          <a:xfrm>
            <a:off x="2835972" y="291464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The default ports can be set in the source code</a:t>
            </a:r>
            <a:endParaRPr lang="de-DE" dirty="0"/>
          </a:p>
        </p:txBody>
      </p:sp>
    </p:spTree>
    <p:extLst>
      <p:ext uri="{BB962C8B-B14F-4D97-AF65-F5344CB8AC3E}">
        <p14:creationId xmlns:p14="http://schemas.microsoft.com/office/powerpoint/2010/main" val="39774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FA54-3F5A-30E3-4868-7D48857C347E}"/>
              </a:ext>
            </a:extLst>
          </p:cNvPr>
          <p:cNvSpPr>
            <a:spLocks noGrp="1"/>
          </p:cNvSpPr>
          <p:nvPr>
            <p:ph type="title"/>
          </p:nvPr>
        </p:nvSpPr>
        <p:spPr/>
        <p:txBody>
          <a:bodyPr/>
          <a:lstStyle/>
          <a:p>
            <a:r>
              <a:rPr lang="de-DE" dirty="0"/>
              <a:t>Python Modules Dependencies „terminal.pyw“</a:t>
            </a:r>
          </a:p>
        </p:txBody>
      </p:sp>
      <p:sp>
        <p:nvSpPr>
          <p:cNvPr id="3" name="Content Placeholder 2">
            <a:extLst>
              <a:ext uri="{FF2B5EF4-FFF2-40B4-BE49-F238E27FC236}">
                <a16:creationId xmlns:a16="http://schemas.microsoft.com/office/drawing/2014/main" id="{69B0A739-0D8D-293F-CA27-09C5DE877038}"/>
              </a:ext>
            </a:extLst>
          </p:cNvPr>
          <p:cNvSpPr>
            <a:spLocks noGrp="1"/>
          </p:cNvSpPr>
          <p:nvPr>
            <p:ph sz="quarter" idx="13"/>
          </p:nvPr>
        </p:nvSpPr>
        <p:spPr/>
        <p:txBody>
          <a:bodyPr>
            <a:normAutofit fontScale="85000" lnSpcReduction="10000"/>
          </a:bodyPr>
          <a:lstStyle/>
          <a:p>
            <a:pPr marL="0" indent="0">
              <a:buNone/>
            </a:pPr>
            <a:endParaRPr lang="de-DE" dirty="0"/>
          </a:p>
          <a:p>
            <a:pPr marL="0" indent="0">
              <a:buNone/>
            </a:pPr>
            <a:r>
              <a:rPr lang="de-DE" dirty="0"/>
              <a:t>pip install pyserial</a:t>
            </a:r>
          </a:p>
          <a:p>
            <a:pPr marL="0" indent="0">
              <a:buNone/>
            </a:pPr>
            <a:endParaRPr lang="de-DE" dirty="0"/>
          </a:p>
          <a:p>
            <a:pPr marL="0" indent="0">
              <a:buNone/>
            </a:pPr>
            <a:endParaRPr lang="de-DE" dirty="0"/>
          </a:p>
          <a:p>
            <a:pPr marL="0" indent="0" algn="ctr">
              <a:buNone/>
            </a:pPr>
            <a:endParaRPr lang="de-DE" dirty="0">
              <a:hlinkClick r:id="rId2"/>
            </a:endParaRPr>
          </a:p>
          <a:p>
            <a:pPr marL="0" indent="0" algn="ctr">
              <a:buNone/>
            </a:pPr>
            <a:endParaRPr lang="de-DE" dirty="0">
              <a:hlinkClick r:id="rId2"/>
            </a:endParaRPr>
          </a:p>
          <a:p>
            <a:pPr marL="0" indent="0" algn="ctr">
              <a:buNone/>
            </a:pPr>
            <a:endParaRPr lang="de-DE" dirty="0">
              <a:hlinkClick r:id="rId2"/>
            </a:endParaRPr>
          </a:p>
          <a:p>
            <a:pPr marL="0" indent="0" algn="ctr">
              <a:buNone/>
            </a:pPr>
            <a:r>
              <a:rPr lang="de-DE" dirty="0">
                <a:hlinkClick r:id="rId2"/>
              </a:rPr>
              <a:t>https://pythonhosted.org/pyserial/index.html</a:t>
            </a:r>
            <a:endParaRPr lang="de-DE" dirty="0"/>
          </a:p>
          <a:p>
            <a:pPr marL="0" indent="0" algn="ctr">
              <a:buNone/>
            </a:pPr>
            <a:endParaRPr lang="de-DE" dirty="0"/>
          </a:p>
          <a:p>
            <a:pPr marL="0" indent="0" algn="ctr">
              <a:buNone/>
            </a:pPr>
            <a:r>
              <a:rPr lang="en-US" b="0" i="0" dirty="0">
                <a:solidFill>
                  <a:srgbClr val="000000"/>
                </a:solidFill>
                <a:effectLst/>
                <a:latin typeface="Arial" panose="020B0604020202020204" pitchFamily="34" charset="0"/>
              </a:rPr>
              <a:t>This module encapsulates the access for the serial port. It provides backends for </a:t>
            </a:r>
            <a:r>
              <a:rPr lang="en-US" b="0" i="0" u="none" strike="noStrike" dirty="0">
                <a:solidFill>
                  <a:srgbClr val="355F7C"/>
                </a:solidFill>
                <a:effectLst/>
                <a:latin typeface="Arial" panose="020B0604020202020204" pitchFamily="34" charset="0"/>
                <a:hlinkClick r:id="rId3"/>
              </a:rPr>
              <a:t>Python</a:t>
            </a:r>
            <a:r>
              <a:rPr lang="en-US" b="0" i="0" dirty="0">
                <a:solidFill>
                  <a:srgbClr val="000000"/>
                </a:solidFill>
                <a:effectLst/>
                <a:latin typeface="Arial" panose="020B0604020202020204" pitchFamily="34" charset="0"/>
              </a:rPr>
              <a:t> running on Windows, OSX, Linux, BSD (possibly any POSIX compliant system) and </a:t>
            </a:r>
            <a:r>
              <a:rPr lang="en-US" b="0" i="0" dirty="0" err="1">
                <a:solidFill>
                  <a:srgbClr val="000000"/>
                </a:solidFill>
                <a:effectLst/>
                <a:latin typeface="Arial" panose="020B0604020202020204" pitchFamily="34" charset="0"/>
              </a:rPr>
              <a:t>IronPython</a:t>
            </a:r>
            <a:r>
              <a:rPr lang="en-US" b="0" i="0" dirty="0">
                <a:solidFill>
                  <a:srgbClr val="000000"/>
                </a:solidFill>
                <a:effectLst/>
                <a:latin typeface="Arial" panose="020B0604020202020204" pitchFamily="34" charset="0"/>
              </a:rPr>
              <a:t>. The module named “serial” automatically selects the appropriate backend.</a:t>
            </a:r>
            <a:endParaRPr lang="de-DE" dirty="0"/>
          </a:p>
          <a:p>
            <a:pPr marL="0" indent="0">
              <a:buNone/>
            </a:pPr>
            <a:endParaRPr lang="de-DE" dirty="0"/>
          </a:p>
          <a:p>
            <a:pPr marL="0" indent="0">
              <a:buNone/>
            </a:pPr>
            <a:endParaRPr lang="de-DE" dirty="0"/>
          </a:p>
          <a:p>
            <a:pPr marL="0" indent="0">
              <a:buNone/>
            </a:pPr>
            <a:endParaRPr lang="de-DE" dirty="0"/>
          </a:p>
        </p:txBody>
      </p:sp>
      <p:pic>
        <p:nvPicPr>
          <p:cNvPr id="1028" name="Picture 4" descr="Logo">
            <a:extLst>
              <a:ext uri="{FF2B5EF4-FFF2-40B4-BE49-F238E27FC236}">
                <a16:creationId xmlns:a16="http://schemas.microsoft.com/office/drawing/2014/main" id="{7BAE9EFE-8097-ED49-A397-6C935BE8A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08" y="2362200"/>
            <a:ext cx="196215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260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FA54-3F5A-30E3-4868-7D48857C347E}"/>
              </a:ext>
            </a:extLst>
          </p:cNvPr>
          <p:cNvSpPr>
            <a:spLocks noGrp="1"/>
          </p:cNvSpPr>
          <p:nvPr>
            <p:ph type="title"/>
          </p:nvPr>
        </p:nvSpPr>
        <p:spPr/>
        <p:txBody>
          <a:bodyPr/>
          <a:lstStyle/>
          <a:p>
            <a:r>
              <a:rPr lang="de-DE" dirty="0"/>
              <a:t>Python Modules Dependencies „terminal.pyw“</a:t>
            </a:r>
          </a:p>
        </p:txBody>
      </p:sp>
      <p:sp>
        <p:nvSpPr>
          <p:cNvPr id="3" name="Content Placeholder 2">
            <a:extLst>
              <a:ext uri="{FF2B5EF4-FFF2-40B4-BE49-F238E27FC236}">
                <a16:creationId xmlns:a16="http://schemas.microsoft.com/office/drawing/2014/main" id="{69B0A739-0D8D-293F-CA27-09C5DE877038}"/>
              </a:ext>
            </a:extLst>
          </p:cNvPr>
          <p:cNvSpPr>
            <a:spLocks noGrp="1"/>
          </p:cNvSpPr>
          <p:nvPr>
            <p:ph sz="quarter" idx="13"/>
          </p:nvPr>
        </p:nvSpPr>
        <p:spPr/>
        <p:txBody>
          <a:bodyPr>
            <a:normAutofit fontScale="92500" lnSpcReduction="20000"/>
          </a:bodyPr>
          <a:lstStyle/>
          <a:p>
            <a:pPr marL="0" indent="0">
              <a:buNone/>
            </a:pPr>
            <a:endParaRPr lang="de-DE" dirty="0"/>
          </a:p>
          <a:p>
            <a:pPr marL="0" indent="0">
              <a:buNone/>
            </a:pPr>
            <a:r>
              <a:rPr lang="de-DE" dirty="0"/>
              <a:t>pip install matplotlib</a:t>
            </a:r>
          </a:p>
          <a:p>
            <a:pPr marL="0" indent="0">
              <a:buNone/>
            </a:pPr>
            <a:endParaRPr lang="de-DE" dirty="0"/>
          </a:p>
          <a:p>
            <a:pPr marL="0" indent="0">
              <a:buNone/>
            </a:pPr>
            <a:endParaRPr lang="de-DE" dirty="0"/>
          </a:p>
          <a:p>
            <a:pPr marL="0" indent="0" algn="ctr">
              <a:buNone/>
            </a:pPr>
            <a:endParaRPr lang="de-DE" dirty="0">
              <a:hlinkClick r:id="rId2"/>
            </a:endParaRPr>
          </a:p>
          <a:p>
            <a:pPr marL="0" indent="0" algn="ctr">
              <a:buNone/>
            </a:pPr>
            <a:endParaRPr lang="de-DE" dirty="0">
              <a:hlinkClick r:id="rId2"/>
            </a:endParaRPr>
          </a:p>
          <a:p>
            <a:pPr marL="0" indent="0" algn="ctr">
              <a:buNone/>
            </a:pPr>
            <a:endParaRPr lang="de-DE" dirty="0">
              <a:hlinkClick r:id="rId2"/>
            </a:endParaRPr>
          </a:p>
          <a:p>
            <a:pPr marL="0" indent="0" algn="ctr">
              <a:buNone/>
            </a:pPr>
            <a:r>
              <a:rPr lang="de-DE" dirty="0">
                <a:hlinkClick r:id="rId3"/>
              </a:rPr>
              <a:t>https://matplotlib.org/</a:t>
            </a:r>
            <a:endParaRPr lang="de-DE" dirty="0"/>
          </a:p>
          <a:p>
            <a:pPr marL="0" indent="0" algn="ctr">
              <a:buNone/>
            </a:pPr>
            <a:endParaRPr lang="de-DE" dirty="0"/>
          </a:p>
          <a:p>
            <a:pPr marL="0" indent="0" algn="ctr">
              <a:buNone/>
            </a:pPr>
            <a:r>
              <a:rPr lang="en-US" b="0" i="0" dirty="0">
                <a:solidFill>
                  <a:srgbClr val="333333"/>
                </a:solidFill>
                <a:effectLst/>
                <a:latin typeface="-apple-system"/>
              </a:rPr>
              <a:t>Matplotlib is a comprehensive library for creating static, animated, and interactive visualizations in Python. Matplotlib makes easy things easy and hard things possible.</a:t>
            </a:r>
            <a:endParaRPr lang="de-DE" dirty="0"/>
          </a:p>
          <a:p>
            <a:pPr marL="0" indent="0">
              <a:buNone/>
            </a:pPr>
            <a:endParaRPr lang="de-DE" dirty="0"/>
          </a:p>
          <a:p>
            <a:pPr marL="0" indent="0">
              <a:buNone/>
            </a:pPr>
            <a:endParaRPr lang="de-DE" dirty="0"/>
          </a:p>
        </p:txBody>
      </p:sp>
      <p:pic>
        <p:nvPicPr>
          <p:cNvPr id="6" name="Picture 5">
            <a:extLst>
              <a:ext uri="{FF2B5EF4-FFF2-40B4-BE49-F238E27FC236}">
                <a16:creationId xmlns:a16="http://schemas.microsoft.com/office/drawing/2014/main" id="{A8E591E4-9D25-4B47-D824-6257B123C6AD}"/>
              </a:ext>
            </a:extLst>
          </p:cNvPr>
          <p:cNvPicPr>
            <a:picLocks noChangeAspect="1"/>
          </p:cNvPicPr>
          <p:nvPr/>
        </p:nvPicPr>
        <p:blipFill>
          <a:blip r:embed="rId4"/>
          <a:stretch>
            <a:fillRect/>
          </a:stretch>
        </p:blipFill>
        <p:spPr>
          <a:xfrm>
            <a:off x="4523668" y="2571099"/>
            <a:ext cx="2607069" cy="641083"/>
          </a:xfrm>
          <a:prstGeom prst="rect">
            <a:avLst/>
          </a:prstGeom>
        </p:spPr>
      </p:pic>
    </p:spTree>
    <p:extLst>
      <p:ext uri="{BB962C8B-B14F-4D97-AF65-F5344CB8AC3E}">
        <p14:creationId xmlns:p14="http://schemas.microsoft.com/office/powerpoint/2010/main" val="1015774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CB545B3-FF74-6F04-DAE7-074F2838F256}"/>
              </a:ext>
            </a:extLst>
          </p:cNvPr>
          <p:cNvPicPr>
            <a:picLocks noChangeAspect="1"/>
          </p:cNvPicPr>
          <p:nvPr/>
        </p:nvPicPr>
        <p:blipFill>
          <a:blip r:embed="rId2"/>
          <a:stretch>
            <a:fillRect/>
          </a:stretch>
        </p:blipFill>
        <p:spPr>
          <a:xfrm>
            <a:off x="777439" y="796204"/>
            <a:ext cx="10555334" cy="5662497"/>
          </a:xfrm>
          <a:prstGeom prst="rect">
            <a:avLst/>
          </a:prstGeom>
        </p:spPr>
      </p:pic>
      <p:sp>
        <p:nvSpPr>
          <p:cNvPr id="10" name="Title 1">
            <a:extLst>
              <a:ext uri="{FF2B5EF4-FFF2-40B4-BE49-F238E27FC236}">
                <a16:creationId xmlns:a16="http://schemas.microsoft.com/office/drawing/2014/main" id="{FCB2197E-F45F-E0BF-8769-AF28A057B897}"/>
              </a:ext>
            </a:extLst>
          </p:cNvPr>
          <p:cNvSpPr>
            <a:spLocks noGrp="1"/>
          </p:cNvSpPr>
          <p:nvPr>
            <p:ph type="title"/>
          </p:nvPr>
        </p:nvSpPr>
        <p:spPr>
          <a:xfrm>
            <a:off x="355509" y="96296"/>
            <a:ext cx="11400661" cy="777240"/>
          </a:xfrm>
        </p:spPr>
        <p:txBody>
          <a:bodyPr/>
          <a:lstStyle/>
          <a:p>
            <a:r>
              <a:rPr lang="en-US" dirty="0"/>
              <a:t>Python GUI for testing 4 Boards in parallel </a:t>
            </a:r>
          </a:p>
        </p:txBody>
      </p:sp>
      <p:sp>
        <p:nvSpPr>
          <p:cNvPr id="6" name="Rectangle 5">
            <a:extLst>
              <a:ext uri="{FF2B5EF4-FFF2-40B4-BE49-F238E27FC236}">
                <a16:creationId xmlns:a16="http://schemas.microsoft.com/office/drawing/2014/main" id="{BFCE2FC5-5FB0-EA71-392D-2164AA3BB1B1}"/>
              </a:ext>
            </a:extLst>
          </p:cNvPr>
          <p:cNvSpPr/>
          <p:nvPr/>
        </p:nvSpPr>
        <p:spPr>
          <a:xfrm>
            <a:off x="10239806" y="948525"/>
            <a:ext cx="712674"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3" name="Picture 2">
            <a:extLst>
              <a:ext uri="{FF2B5EF4-FFF2-40B4-BE49-F238E27FC236}">
                <a16:creationId xmlns:a16="http://schemas.microsoft.com/office/drawing/2014/main" id="{05C87241-BB7F-2E9F-9CB8-A0A5DC22A765}"/>
              </a:ext>
            </a:extLst>
          </p:cNvPr>
          <p:cNvPicPr>
            <a:picLocks noChangeAspect="1"/>
          </p:cNvPicPr>
          <p:nvPr/>
        </p:nvPicPr>
        <p:blipFill>
          <a:blip r:embed="rId3"/>
          <a:stretch>
            <a:fillRect/>
          </a:stretch>
        </p:blipFill>
        <p:spPr>
          <a:xfrm>
            <a:off x="5327877" y="795193"/>
            <a:ext cx="3872540" cy="5641721"/>
          </a:xfrm>
          <a:prstGeom prst="rect">
            <a:avLst/>
          </a:prstGeom>
        </p:spPr>
      </p:pic>
      <p:sp>
        <p:nvSpPr>
          <p:cNvPr id="4" name="Rectangle 3">
            <a:extLst>
              <a:ext uri="{FF2B5EF4-FFF2-40B4-BE49-F238E27FC236}">
                <a16:creationId xmlns:a16="http://schemas.microsoft.com/office/drawing/2014/main" id="{60FD5CD1-E746-1ED7-B197-AF554FAE80AC}"/>
              </a:ext>
            </a:extLst>
          </p:cNvPr>
          <p:cNvSpPr/>
          <p:nvPr/>
        </p:nvSpPr>
        <p:spPr>
          <a:xfrm>
            <a:off x="5890260" y="1059699"/>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19977088-3074-7578-B848-B7F1E7400736}"/>
              </a:ext>
            </a:extLst>
          </p:cNvPr>
          <p:cNvSpPr/>
          <p:nvPr/>
        </p:nvSpPr>
        <p:spPr>
          <a:xfrm>
            <a:off x="1636442" y="948525"/>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5FAEC048-FD82-654D-FAE0-219CC3D4E862}"/>
              </a:ext>
            </a:extLst>
          </p:cNvPr>
          <p:cNvSpPr/>
          <p:nvPr/>
        </p:nvSpPr>
        <p:spPr>
          <a:xfrm>
            <a:off x="2497083" y="948525"/>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Rectangle 8">
            <a:extLst>
              <a:ext uri="{FF2B5EF4-FFF2-40B4-BE49-F238E27FC236}">
                <a16:creationId xmlns:a16="http://schemas.microsoft.com/office/drawing/2014/main" id="{157BF92E-2541-D6D1-C56A-A530BA9A1240}"/>
              </a:ext>
            </a:extLst>
          </p:cNvPr>
          <p:cNvSpPr/>
          <p:nvPr/>
        </p:nvSpPr>
        <p:spPr>
          <a:xfrm>
            <a:off x="3359733" y="951066"/>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Rectangle 10">
            <a:extLst>
              <a:ext uri="{FF2B5EF4-FFF2-40B4-BE49-F238E27FC236}">
                <a16:creationId xmlns:a16="http://schemas.microsoft.com/office/drawing/2014/main" id="{2A9B0156-0B08-206C-A43C-4E963F0277C5}"/>
              </a:ext>
            </a:extLst>
          </p:cNvPr>
          <p:cNvSpPr/>
          <p:nvPr/>
        </p:nvSpPr>
        <p:spPr>
          <a:xfrm>
            <a:off x="4215363" y="949179"/>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81C8E90F-B333-BAAF-B6F7-5B86A4276641}"/>
              </a:ext>
            </a:extLst>
          </p:cNvPr>
          <p:cNvSpPr/>
          <p:nvPr/>
        </p:nvSpPr>
        <p:spPr>
          <a:xfrm>
            <a:off x="5881646" y="2295464"/>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Rectangle 12">
            <a:extLst>
              <a:ext uri="{FF2B5EF4-FFF2-40B4-BE49-F238E27FC236}">
                <a16:creationId xmlns:a16="http://schemas.microsoft.com/office/drawing/2014/main" id="{E528C3A6-D603-AB74-8BD6-8D3DB55CDC42}"/>
              </a:ext>
            </a:extLst>
          </p:cNvPr>
          <p:cNvSpPr/>
          <p:nvPr/>
        </p:nvSpPr>
        <p:spPr>
          <a:xfrm>
            <a:off x="5908052" y="3538621"/>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 name="Rectangle 13">
            <a:extLst>
              <a:ext uri="{FF2B5EF4-FFF2-40B4-BE49-F238E27FC236}">
                <a16:creationId xmlns:a16="http://schemas.microsoft.com/office/drawing/2014/main" id="{92807F74-5389-6D4F-1F87-55CBC23D7A15}"/>
              </a:ext>
            </a:extLst>
          </p:cNvPr>
          <p:cNvSpPr/>
          <p:nvPr/>
        </p:nvSpPr>
        <p:spPr>
          <a:xfrm>
            <a:off x="5908052" y="4781793"/>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 name="TextBox 14">
            <a:extLst>
              <a:ext uri="{FF2B5EF4-FFF2-40B4-BE49-F238E27FC236}">
                <a16:creationId xmlns:a16="http://schemas.microsoft.com/office/drawing/2014/main" id="{37CDE255-E18F-AB49-6DDD-CE5BB8965133}"/>
              </a:ext>
            </a:extLst>
          </p:cNvPr>
          <p:cNvSpPr txBox="1"/>
          <p:nvPr/>
        </p:nvSpPr>
        <p:spPr>
          <a:xfrm>
            <a:off x="2988409" y="2239372"/>
            <a:ext cx="508222" cy="461665"/>
          </a:xfrm>
          <a:prstGeom prst="rect">
            <a:avLst/>
          </a:prstGeom>
          <a:noFill/>
        </p:spPr>
        <p:txBody>
          <a:bodyPr wrap="square" rtlCol="0">
            <a:spAutoFit/>
          </a:bodyPr>
          <a:lstStyle/>
          <a:p>
            <a:r>
              <a:rPr lang="de-DE" dirty="0"/>
              <a:t>A</a:t>
            </a:r>
          </a:p>
        </p:txBody>
      </p:sp>
      <p:sp>
        <p:nvSpPr>
          <p:cNvPr id="16" name="TextBox 15">
            <a:extLst>
              <a:ext uri="{FF2B5EF4-FFF2-40B4-BE49-F238E27FC236}">
                <a16:creationId xmlns:a16="http://schemas.microsoft.com/office/drawing/2014/main" id="{73450673-B5E2-7473-42B2-741F6C73DFCA}"/>
              </a:ext>
            </a:extLst>
          </p:cNvPr>
          <p:cNvSpPr txBox="1"/>
          <p:nvPr/>
        </p:nvSpPr>
        <p:spPr>
          <a:xfrm>
            <a:off x="9596900" y="2239371"/>
            <a:ext cx="508222" cy="461665"/>
          </a:xfrm>
          <a:prstGeom prst="rect">
            <a:avLst/>
          </a:prstGeom>
          <a:noFill/>
        </p:spPr>
        <p:txBody>
          <a:bodyPr wrap="square" rtlCol="0">
            <a:spAutoFit/>
          </a:bodyPr>
          <a:lstStyle/>
          <a:p>
            <a:r>
              <a:rPr lang="de-DE" dirty="0"/>
              <a:t>B</a:t>
            </a:r>
          </a:p>
        </p:txBody>
      </p:sp>
      <p:sp>
        <p:nvSpPr>
          <p:cNvPr id="17" name="TextBox 16">
            <a:extLst>
              <a:ext uri="{FF2B5EF4-FFF2-40B4-BE49-F238E27FC236}">
                <a16:creationId xmlns:a16="http://schemas.microsoft.com/office/drawing/2014/main" id="{3983A686-4570-93BE-37AE-B1D5B812A7EB}"/>
              </a:ext>
            </a:extLst>
          </p:cNvPr>
          <p:cNvSpPr txBox="1"/>
          <p:nvPr/>
        </p:nvSpPr>
        <p:spPr>
          <a:xfrm>
            <a:off x="2988409" y="4880009"/>
            <a:ext cx="508222" cy="461665"/>
          </a:xfrm>
          <a:prstGeom prst="rect">
            <a:avLst/>
          </a:prstGeom>
          <a:noFill/>
        </p:spPr>
        <p:txBody>
          <a:bodyPr wrap="square" rtlCol="0">
            <a:spAutoFit/>
          </a:bodyPr>
          <a:lstStyle/>
          <a:p>
            <a:r>
              <a:rPr lang="de-DE" dirty="0"/>
              <a:t>C</a:t>
            </a:r>
          </a:p>
        </p:txBody>
      </p:sp>
      <p:sp>
        <p:nvSpPr>
          <p:cNvPr id="18" name="TextBox 17">
            <a:extLst>
              <a:ext uri="{FF2B5EF4-FFF2-40B4-BE49-F238E27FC236}">
                <a16:creationId xmlns:a16="http://schemas.microsoft.com/office/drawing/2014/main" id="{4C40395D-A831-25E4-B8B2-F1A666301999}"/>
              </a:ext>
            </a:extLst>
          </p:cNvPr>
          <p:cNvSpPr txBox="1"/>
          <p:nvPr/>
        </p:nvSpPr>
        <p:spPr>
          <a:xfrm>
            <a:off x="9526481" y="4880009"/>
            <a:ext cx="508222" cy="461665"/>
          </a:xfrm>
          <a:prstGeom prst="rect">
            <a:avLst/>
          </a:prstGeom>
          <a:noFill/>
        </p:spPr>
        <p:txBody>
          <a:bodyPr wrap="square" rtlCol="0">
            <a:spAutoFit/>
          </a:bodyPr>
          <a:lstStyle/>
          <a:p>
            <a:r>
              <a:rPr lang="de-DE" dirty="0"/>
              <a:t>D</a:t>
            </a:r>
          </a:p>
        </p:txBody>
      </p:sp>
      <p:sp>
        <p:nvSpPr>
          <p:cNvPr id="2" name="Rectangle 1">
            <a:extLst>
              <a:ext uri="{FF2B5EF4-FFF2-40B4-BE49-F238E27FC236}">
                <a16:creationId xmlns:a16="http://schemas.microsoft.com/office/drawing/2014/main" id="{40025046-D7B5-5DA7-082B-4C4B8493525B}"/>
              </a:ext>
            </a:extLst>
          </p:cNvPr>
          <p:cNvSpPr/>
          <p:nvPr/>
        </p:nvSpPr>
        <p:spPr>
          <a:xfrm>
            <a:off x="6274308" y="1832464"/>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9" name="Rectangle 18">
            <a:extLst>
              <a:ext uri="{FF2B5EF4-FFF2-40B4-BE49-F238E27FC236}">
                <a16:creationId xmlns:a16="http://schemas.microsoft.com/office/drawing/2014/main" id="{A6350734-24AE-A1E1-F83D-020F2FB277FA}"/>
              </a:ext>
            </a:extLst>
          </p:cNvPr>
          <p:cNvSpPr/>
          <p:nvPr/>
        </p:nvSpPr>
        <p:spPr>
          <a:xfrm>
            <a:off x="6274308" y="3069850"/>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0" name="Rectangle 19">
            <a:extLst>
              <a:ext uri="{FF2B5EF4-FFF2-40B4-BE49-F238E27FC236}">
                <a16:creationId xmlns:a16="http://schemas.microsoft.com/office/drawing/2014/main" id="{1D9D50C4-DAB6-EBA4-9502-6D60ED6026EB}"/>
              </a:ext>
            </a:extLst>
          </p:cNvPr>
          <p:cNvSpPr/>
          <p:nvPr/>
        </p:nvSpPr>
        <p:spPr>
          <a:xfrm>
            <a:off x="6298692" y="4313434"/>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1" name="Rectangle 20">
            <a:extLst>
              <a:ext uri="{FF2B5EF4-FFF2-40B4-BE49-F238E27FC236}">
                <a16:creationId xmlns:a16="http://schemas.microsoft.com/office/drawing/2014/main" id="{E45DF563-8F5B-F29D-FF58-D81E33F564BC}"/>
              </a:ext>
            </a:extLst>
          </p:cNvPr>
          <p:cNvSpPr/>
          <p:nvPr/>
        </p:nvSpPr>
        <p:spPr>
          <a:xfrm>
            <a:off x="6298692" y="5566676"/>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0728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8" grpId="0" animBg="1"/>
      <p:bldP spid="9" grpId="0" animBg="1"/>
      <p:bldP spid="11" grpId="0" animBg="1"/>
      <p:bldP spid="12" grpId="0" animBg="1"/>
      <p:bldP spid="13" grpId="0" animBg="1"/>
      <p:bldP spid="14" grpId="0" animBg="1"/>
      <p:bldP spid="15" grpId="0"/>
      <p:bldP spid="16" grpId="0"/>
      <p:bldP spid="17" grpId="0"/>
      <p:bldP spid="18" grpId="0"/>
      <p:bldP spid="2"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8492-FF9E-12C9-233D-FC871B6AED16}"/>
              </a:ext>
            </a:extLst>
          </p:cNvPr>
          <p:cNvSpPr>
            <a:spLocks noGrp="1"/>
          </p:cNvSpPr>
          <p:nvPr>
            <p:ph type="title"/>
          </p:nvPr>
        </p:nvSpPr>
        <p:spPr/>
        <p:txBody>
          <a:bodyPr/>
          <a:lstStyle/>
          <a:p>
            <a:r>
              <a:rPr lang="de-DE" dirty="0"/>
              <a:t>Motivation</a:t>
            </a:r>
          </a:p>
        </p:txBody>
      </p:sp>
      <p:sp>
        <p:nvSpPr>
          <p:cNvPr id="3" name="Content Placeholder 2">
            <a:extLst>
              <a:ext uri="{FF2B5EF4-FFF2-40B4-BE49-F238E27FC236}">
                <a16:creationId xmlns:a16="http://schemas.microsoft.com/office/drawing/2014/main" id="{6940DDCE-05C4-D14D-09D8-5C700B0FB6B3}"/>
              </a:ext>
            </a:extLst>
          </p:cNvPr>
          <p:cNvSpPr>
            <a:spLocks noGrp="1"/>
          </p:cNvSpPr>
          <p:nvPr>
            <p:ph sz="quarter" idx="13"/>
          </p:nvPr>
        </p:nvSpPr>
        <p:spPr/>
        <p:txBody>
          <a:bodyPr>
            <a:normAutofit fontScale="70000" lnSpcReduction="20000"/>
          </a:bodyPr>
          <a:lstStyle/>
          <a:p>
            <a:r>
              <a:rPr lang="de-DE" dirty="0"/>
              <a:t>To give us ESE a learning curve in</a:t>
            </a:r>
          </a:p>
          <a:p>
            <a:pPr lvl="1"/>
            <a:r>
              <a:rPr lang="de-DE" dirty="0"/>
              <a:t>T1S Technology</a:t>
            </a:r>
          </a:p>
          <a:p>
            <a:pPr lvl="1"/>
            <a:r>
              <a:rPr lang="de-DE" dirty="0"/>
              <a:t>C and Pyhton Coding</a:t>
            </a:r>
          </a:p>
          <a:p>
            <a:pPr lvl="1"/>
            <a:r>
              <a:rPr lang="de-DE" dirty="0"/>
              <a:t>Project Working</a:t>
            </a:r>
          </a:p>
          <a:p>
            <a:pPr lvl="1"/>
            <a:r>
              <a:rPr lang="de-DE" dirty="0"/>
              <a:t>git and Github</a:t>
            </a:r>
          </a:p>
          <a:p>
            <a:pPr lvl="1"/>
            <a:r>
              <a:rPr lang="de-DE" dirty="0"/>
              <a:t>MDB Core</a:t>
            </a:r>
          </a:p>
          <a:p>
            <a:pPr lvl="1"/>
            <a:r>
              <a:rPr lang="de-DE" dirty="0"/>
              <a:t>Soft- and Hardware Testing</a:t>
            </a:r>
          </a:p>
          <a:p>
            <a:pPr lvl="1"/>
            <a:endParaRPr lang="de-DE" dirty="0"/>
          </a:p>
          <a:p>
            <a:r>
              <a:rPr lang="en-US" dirty="0"/>
              <a:t>This project is not about creating a Software Engineering Company within the Microchip Sales Organization. It is about to learn the processes, structures and vocabulary that our customer are dealing with</a:t>
            </a:r>
            <a:br>
              <a:rPr lang="en-US" dirty="0"/>
            </a:br>
            <a:endParaRPr lang="en-US" dirty="0"/>
          </a:p>
          <a:p>
            <a:r>
              <a:rPr lang="de-DE" dirty="0"/>
              <a:t>All items in the list above could be used in total different customer support processes</a:t>
            </a:r>
            <a:br>
              <a:rPr lang="de-DE" dirty="0"/>
            </a:br>
            <a:endParaRPr lang="de-DE" dirty="0"/>
          </a:p>
          <a:p>
            <a:r>
              <a:rPr lang="de-DE" dirty="0"/>
              <a:t>And maybe another result could be a proof of concept for customers in the industrial area for an T1S autoconfiguration scenario</a:t>
            </a:r>
          </a:p>
        </p:txBody>
      </p:sp>
    </p:spTree>
    <p:extLst>
      <p:ext uri="{BB962C8B-B14F-4D97-AF65-F5344CB8AC3E}">
        <p14:creationId xmlns:p14="http://schemas.microsoft.com/office/powerpoint/2010/main" val="2240505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037A8-26FB-81FD-20AA-489114395975}"/>
              </a:ext>
            </a:extLst>
          </p:cNvPr>
          <p:cNvPicPr>
            <a:picLocks noChangeAspect="1"/>
          </p:cNvPicPr>
          <p:nvPr/>
        </p:nvPicPr>
        <p:blipFill>
          <a:blip r:embed="rId2"/>
          <a:stretch>
            <a:fillRect/>
          </a:stretch>
        </p:blipFill>
        <p:spPr>
          <a:xfrm>
            <a:off x="788165" y="801874"/>
            <a:ext cx="10556148" cy="5662934"/>
          </a:xfrm>
          <a:prstGeom prst="rect">
            <a:avLst/>
          </a:prstGeom>
        </p:spPr>
      </p:pic>
      <p:sp>
        <p:nvSpPr>
          <p:cNvPr id="9" name="Title 8">
            <a:extLst>
              <a:ext uri="{FF2B5EF4-FFF2-40B4-BE49-F238E27FC236}">
                <a16:creationId xmlns:a16="http://schemas.microsoft.com/office/drawing/2014/main" id="{D3CA1D83-549C-F3DD-CD4D-BDAF1AD9C606}"/>
              </a:ext>
            </a:extLst>
          </p:cNvPr>
          <p:cNvSpPr>
            <a:spLocks noGrp="1"/>
          </p:cNvSpPr>
          <p:nvPr>
            <p:ph type="title"/>
          </p:nvPr>
        </p:nvSpPr>
        <p:spPr/>
        <p:txBody>
          <a:bodyPr/>
          <a:lstStyle/>
          <a:p>
            <a:r>
              <a:rPr lang="en-US" dirty="0"/>
              <a:t>iperf with two boards </a:t>
            </a:r>
            <a:endParaRPr lang="de-DE" dirty="0"/>
          </a:p>
        </p:txBody>
      </p:sp>
      <p:sp>
        <p:nvSpPr>
          <p:cNvPr id="11" name="Rectangle 10">
            <a:extLst>
              <a:ext uri="{FF2B5EF4-FFF2-40B4-BE49-F238E27FC236}">
                <a16:creationId xmlns:a16="http://schemas.microsoft.com/office/drawing/2014/main" id="{B25EBE0B-B530-90D3-C0E6-E4F04D40A023}"/>
              </a:ext>
            </a:extLst>
          </p:cNvPr>
          <p:cNvSpPr/>
          <p:nvPr/>
        </p:nvSpPr>
        <p:spPr>
          <a:xfrm>
            <a:off x="5687826" y="939957"/>
            <a:ext cx="1098907"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64C2C41D-C4F0-E646-ADB7-99586A9DE0E0}"/>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 Bandwidth of approx. 9.4 Mbit/sec UDP traffic is achieved between two boards</a:t>
            </a:r>
            <a:endParaRPr lang="de-DE" dirty="0"/>
          </a:p>
        </p:txBody>
      </p:sp>
    </p:spTree>
    <p:extLst>
      <p:ext uri="{BB962C8B-B14F-4D97-AF65-F5344CB8AC3E}">
        <p14:creationId xmlns:p14="http://schemas.microsoft.com/office/powerpoint/2010/main" val="302032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0F851-8D12-B74C-97FD-850CA47DCD7A}"/>
              </a:ext>
            </a:extLst>
          </p:cNvPr>
          <p:cNvPicPr>
            <a:picLocks noChangeAspect="1"/>
          </p:cNvPicPr>
          <p:nvPr/>
        </p:nvPicPr>
        <p:blipFill>
          <a:blip r:embed="rId2"/>
          <a:stretch>
            <a:fillRect/>
          </a:stretch>
        </p:blipFill>
        <p:spPr>
          <a:xfrm>
            <a:off x="804673" y="910112"/>
            <a:ext cx="10445714" cy="5603691"/>
          </a:xfrm>
          <a:prstGeom prst="rect">
            <a:avLst/>
          </a:prstGeom>
        </p:spPr>
      </p:pic>
      <p:sp>
        <p:nvSpPr>
          <p:cNvPr id="10" name="Title 1">
            <a:extLst>
              <a:ext uri="{FF2B5EF4-FFF2-40B4-BE49-F238E27FC236}">
                <a16:creationId xmlns:a16="http://schemas.microsoft.com/office/drawing/2014/main" id="{2C3BC488-83D0-7A57-66B3-2E8E047785A8}"/>
              </a:ext>
            </a:extLst>
          </p:cNvPr>
          <p:cNvSpPr>
            <a:spLocks noGrp="1"/>
          </p:cNvSpPr>
          <p:nvPr>
            <p:ph type="title"/>
          </p:nvPr>
        </p:nvSpPr>
        <p:spPr>
          <a:xfrm>
            <a:off x="355509" y="96296"/>
            <a:ext cx="11400661" cy="777240"/>
          </a:xfrm>
        </p:spPr>
        <p:txBody>
          <a:bodyPr/>
          <a:lstStyle/>
          <a:p>
            <a:r>
              <a:rPr lang="en-US" dirty="0"/>
              <a:t>3 iperf client’s at the same time</a:t>
            </a:r>
          </a:p>
        </p:txBody>
      </p:sp>
      <p:sp>
        <p:nvSpPr>
          <p:cNvPr id="7" name="Rectangle 6">
            <a:extLst>
              <a:ext uri="{FF2B5EF4-FFF2-40B4-BE49-F238E27FC236}">
                <a16:creationId xmlns:a16="http://schemas.microsoft.com/office/drawing/2014/main" id="{3B5BCE91-8FE3-5D94-F466-D148E70C36CA}"/>
              </a:ext>
            </a:extLst>
          </p:cNvPr>
          <p:cNvSpPr/>
          <p:nvPr/>
        </p:nvSpPr>
        <p:spPr>
          <a:xfrm>
            <a:off x="5669538" y="1067973"/>
            <a:ext cx="2157726"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7AA512CB-DD5C-D7DE-1BC2-B6AF6E895E64}"/>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 Bandwidth of approx. 3.1 </a:t>
            </a:r>
            <a:r>
              <a:rPr lang="en-US" dirty="0" err="1"/>
              <a:t>Mbits</a:t>
            </a:r>
            <a:r>
              <a:rPr lang="en-US" dirty="0"/>
              <a:t>/sec UDP Traffic is achieved when 3 iperf clients are running simultaneously </a:t>
            </a:r>
            <a:endParaRPr lang="de-DE" dirty="0"/>
          </a:p>
        </p:txBody>
      </p:sp>
    </p:spTree>
    <p:extLst>
      <p:ext uri="{BB962C8B-B14F-4D97-AF65-F5344CB8AC3E}">
        <p14:creationId xmlns:p14="http://schemas.microsoft.com/office/powerpoint/2010/main" val="8578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11A41-B4FE-7009-4DFB-B92C17850F47}"/>
              </a:ext>
            </a:extLst>
          </p:cNvPr>
          <p:cNvPicPr>
            <a:picLocks noChangeAspect="1"/>
          </p:cNvPicPr>
          <p:nvPr/>
        </p:nvPicPr>
        <p:blipFill>
          <a:blip r:embed="rId2"/>
          <a:stretch>
            <a:fillRect/>
          </a:stretch>
        </p:blipFill>
        <p:spPr>
          <a:xfrm>
            <a:off x="950977" y="855307"/>
            <a:ext cx="10320184" cy="5536349"/>
          </a:xfrm>
          <a:prstGeom prst="rect">
            <a:avLst/>
          </a:prstGeom>
        </p:spPr>
      </p:pic>
      <p:sp>
        <p:nvSpPr>
          <p:cNvPr id="10" name="Title 1">
            <a:extLst>
              <a:ext uri="{FF2B5EF4-FFF2-40B4-BE49-F238E27FC236}">
                <a16:creationId xmlns:a16="http://schemas.microsoft.com/office/drawing/2014/main" id="{AB54A4C1-C5B1-8DA6-0D64-8DD58BF59815}"/>
              </a:ext>
            </a:extLst>
          </p:cNvPr>
          <p:cNvSpPr>
            <a:spLocks noGrp="1"/>
          </p:cNvSpPr>
          <p:nvPr>
            <p:ph type="title"/>
          </p:nvPr>
        </p:nvSpPr>
        <p:spPr>
          <a:xfrm>
            <a:off x="355509" y="96296"/>
            <a:ext cx="11400661" cy="777240"/>
          </a:xfrm>
        </p:spPr>
        <p:txBody>
          <a:bodyPr/>
          <a:lstStyle/>
          <a:p>
            <a:r>
              <a:rPr lang="en-US" dirty="0"/>
              <a:t>Sending the command “</a:t>
            </a:r>
            <a:r>
              <a:rPr lang="en-US" dirty="0" err="1"/>
              <a:t>netinfo</a:t>
            </a:r>
            <a:r>
              <a:rPr lang="en-US" dirty="0"/>
              <a:t>” to all boards</a:t>
            </a:r>
          </a:p>
        </p:txBody>
      </p:sp>
      <p:sp>
        <p:nvSpPr>
          <p:cNvPr id="7" name="Rectangle 6">
            <a:extLst>
              <a:ext uri="{FF2B5EF4-FFF2-40B4-BE49-F238E27FC236}">
                <a16:creationId xmlns:a16="http://schemas.microsoft.com/office/drawing/2014/main" id="{BD5FBFEF-22EF-DBE8-BF0D-E9721C57B01D}"/>
              </a:ext>
            </a:extLst>
          </p:cNvPr>
          <p:cNvSpPr/>
          <p:nvPr/>
        </p:nvSpPr>
        <p:spPr>
          <a:xfrm>
            <a:off x="7905978" y="1003965"/>
            <a:ext cx="311088"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3DEEC22B-1423-6EDF-F853-B781F1992F7F}"/>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 defined commands can be send to one or more boards at the same time when a button is clicked. </a:t>
            </a:r>
            <a:endParaRPr lang="de-DE" dirty="0"/>
          </a:p>
        </p:txBody>
      </p:sp>
    </p:spTree>
    <p:extLst>
      <p:ext uri="{BB962C8B-B14F-4D97-AF65-F5344CB8AC3E}">
        <p14:creationId xmlns:p14="http://schemas.microsoft.com/office/powerpoint/2010/main" val="65978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D5D72-AACD-0E7D-8D9F-613E94033236}"/>
              </a:ext>
            </a:extLst>
          </p:cNvPr>
          <p:cNvPicPr>
            <a:picLocks noChangeAspect="1"/>
          </p:cNvPicPr>
          <p:nvPr/>
        </p:nvPicPr>
        <p:blipFill>
          <a:blip r:embed="rId2"/>
          <a:stretch>
            <a:fillRect/>
          </a:stretch>
        </p:blipFill>
        <p:spPr>
          <a:xfrm>
            <a:off x="950977" y="855307"/>
            <a:ext cx="10320184" cy="5536349"/>
          </a:xfrm>
          <a:prstGeom prst="rect">
            <a:avLst/>
          </a:prstGeom>
        </p:spPr>
      </p:pic>
      <p:sp>
        <p:nvSpPr>
          <p:cNvPr id="10" name="Title 1">
            <a:extLst>
              <a:ext uri="{FF2B5EF4-FFF2-40B4-BE49-F238E27FC236}">
                <a16:creationId xmlns:a16="http://schemas.microsoft.com/office/drawing/2014/main" id="{51E6B3F8-6782-EAC2-623F-1280F191482A}"/>
              </a:ext>
            </a:extLst>
          </p:cNvPr>
          <p:cNvSpPr>
            <a:spLocks noGrp="1"/>
          </p:cNvSpPr>
          <p:nvPr>
            <p:ph type="title"/>
          </p:nvPr>
        </p:nvSpPr>
        <p:spPr>
          <a:xfrm>
            <a:off x="355509" y="96296"/>
            <a:ext cx="11400661" cy="777240"/>
          </a:xfrm>
        </p:spPr>
        <p:txBody>
          <a:bodyPr/>
          <a:lstStyle/>
          <a:p>
            <a:r>
              <a:rPr lang="en-US" dirty="0"/>
              <a:t>Testing UDP </a:t>
            </a:r>
            <a:r>
              <a:rPr lang="en-US" dirty="0" err="1"/>
              <a:t>commucation</a:t>
            </a:r>
            <a:r>
              <a:rPr lang="en-US" dirty="0"/>
              <a:t> between boards</a:t>
            </a:r>
          </a:p>
        </p:txBody>
      </p:sp>
      <p:sp>
        <p:nvSpPr>
          <p:cNvPr id="6" name="Rectangle 5">
            <a:extLst>
              <a:ext uri="{FF2B5EF4-FFF2-40B4-BE49-F238E27FC236}">
                <a16:creationId xmlns:a16="http://schemas.microsoft.com/office/drawing/2014/main" id="{D237BC97-577F-5891-EFD3-008445C22F9E}"/>
              </a:ext>
            </a:extLst>
          </p:cNvPr>
          <p:cNvSpPr/>
          <p:nvPr/>
        </p:nvSpPr>
        <p:spPr>
          <a:xfrm>
            <a:off x="8244212" y="1003965"/>
            <a:ext cx="1046378"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9AA04C16-FAE8-BA67-5D5A-66785B7F49BD}"/>
              </a:ext>
            </a:extLst>
          </p:cNvPr>
          <p:cNvSpPr/>
          <p:nvPr/>
        </p:nvSpPr>
        <p:spPr>
          <a:xfrm>
            <a:off x="1617437" y="1270447"/>
            <a:ext cx="8953949" cy="1976719"/>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When it comes to test communication protocols, the 4 terminals make it much more convenient to debug the firmware by locking into the output of the boards</a:t>
            </a:r>
            <a:endParaRPr lang="de-DE" dirty="0"/>
          </a:p>
        </p:txBody>
      </p:sp>
      <p:sp>
        <p:nvSpPr>
          <p:cNvPr id="8" name="Rectangle 7">
            <a:extLst>
              <a:ext uri="{FF2B5EF4-FFF2-40B4-BE49-F238E27FC236}">
                <a16:creationId xmlns:a16="http://schemas.microsoft.com/office/drawing/2014/main" id="{4DFAB6FC-BAD5-30CC-DABC-512303D4A2DE}"/>
              </a:ext>
            </a:extLst>
          </p:cNvPr>
          <p:cNvSpPr/>
          <p:nvPr/>
        </p:nvSpPr>
        <p:spPr>
          <a:xfrm>
            <a:off x="1617437" y="3532706"/>
            <a:ext cx="8953949" cy="2257322"/>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This firmware starts with the command “run”, the sending of an UDP Broadcast packet. If until 5 secs there was no answer, the firmware decides to be the “COORDINATOR” which answers to such packets. </a:t>
            </a:r>
            <a:br>
              <a:rPr lang="en-US" dirty="0"/>
            </a:br>
            <a:r>
              <a:rPr lang="en-US" dirty="0"/>
              <a:t>Inside this UDP packets, a timestamp is also exchanged so that all Boards LED’s can blink synchronously every 2 secs</a:t>
            </a:r>
            <a:endParaRPr lang="de-DE" dirty="0"/>
          </a:p>
        </p:txBody>
      </p:sp>
    </p:spTree>
    <p:extLst>
      <p:ext uri="{BB962C8B-B14F-4D97-AF65-F5344CB8AC3E}">
        <p14:creationId xmlns:p14="http://schemas.microsoft.com/office/powerpoint/2010/main" val="199315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1: Configure Boards Successive</a:t>
            </a:r>
          </a:p>
        </p:txBody>
      </p:sp>
      <p:pic>
        <p:nvPicPr>
          <p:cNvPr id="5" name="Picture 4">
            <a:extLst>
              <a:ext uri="{FF2B5EF4-FFF2-40B4-BE49-F238E27FC236}">
                <a16:creationId xmlns:a16="http://schemas.microsoft.com/office/drawing/2014/main" id="{FD42B1BE-3FC9-8883-877F-F94551C67536}"/>
              </a:ext>
            </a:extLst>
          </p:cNvPr>
          <p:cNvPicPr>
            <a:picLocks noChangeAspect="1"/>
          </p:cNvPicPr>
          <p:nvPr/>
        </p:nvPicPr>
        <p:blipFill>
          <a:blip r:embed="rId2"/>
          <a:stretch>
            <a:fillRect/>
          </a:stretch>
        </p:blipFill>
        <p:spPr>
          <a:xfrm>
            <a:off x="3217143" y="1602267"/>
            <a:ext cx="5677392" cy="3955123"/>
          </a:xfrm>
          <a:prstGeom prst="rect">
            <a:avLst/>
          </a:prstGeom>
        </p:spPr>
      </p:pic>
    </p:spTree>
    <p:extLst>
      <p:ext uri="{BB962C8B-B14F-4D97-AF65-F5344CB8AC3E}">
        <p14:creationId xmlns:p14="http://schemas.microsoft.com/office/powerpoint/2010/main" val="2972643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1.2: Configure Boards Simultan</a:t>
            </a:r>
          </a:p>
        </p:txBody>
      </p:sp>
      <p:pic>
        <p:nvPicPr>
          <p:cNvPr id="4" name="Picture 3">
            <a:extLst>
              <a:ext uri="{FF2B5EF4-FFF2-40B4-BE49-F238E27FC236}">
                <a16:creationId xmlns:a16="http://schemas.microsoft.com/office/drawing/2014/main" id="{73C9A4BC-8E15-0CEA-AFFD-F24627F58369}"/>
              </a:ext>
            </a:extLst>
          </p:cNvPr>
          <p:cNvPicPr>
            <a:picLocks noChangeAspect="1"/>
          </p:cNvPicPr>
          <p:nvPr/>
        </p:nvPicPr>
        <p:blipFill>
          <a:blip r:embed="rId2"/>
          <a:stretch>
            <a:fillRect/>
          </a:stretch>
        </p:blipFill>
        <p:spPr>
          <a:xfrm>
            <a:off x="3091402" y="1726742"/>
            <a:ext cx="5928874" cy="3779848"/>
          </a:xfrm>
          <a:prstGeom prst="rect">
            <a:avLst/>
          </a:prstGeom>
        </p:spPr>
      </p:pic>
    </p:spTree>
    <p:extLst>
      <p:ext uri="{BB962C8B-B14F-4D97-AF65-F5344CB8AC3E}">
        <p14:creationId xmlns:p14="http://schemas.microsoft.com/office/powerpoint/2010/main" val="419535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2: iperf between two boards and varying the Max Nodes value</a:t>
            </a:r>
          </a:p>
        </p:txBody>
      </p:sp>
      <p:pic>
        <p:nvPicPr>
          <p:cNvPr id="5" name="Picture 4">
            <a:extLst>
              <a:ext uri="{FF2B5EF4-FFF2-40B4-BE49-F238E27FC236}">
                <a16:creationId xmlns:a16="http://schemas.microsoft.com/office/drawing/2014/main" id="{5EE1065D-6653-F255-2C6B-81E62ADF1928}"/>
              </a:ext>
            </a:extLst>
          </p:cNvPr>
          <p:cNvPicPr>
            <a:picLocks noChangeAspect="1"/>
          </p:cNvPicPr>
          <p:nvPr/>
        </p:nvPicPr>
        <p:blipFill>
          <a:blip r:embed="rId2"/>
          <a:stretch>
            <a:fillRect/>
          </a:stretch>
        </p:blipFill>
        <p:spPr>
          <a:xfrm>
            <a:off x="826184" y="1981076"/>
            <a:ext cx="6187976" cy="2865368"/>
          </a:xfrm>
          <a:prstGeom prst="rect">
            <a:avLst/>
          </a:prstGeom>
        </p:spPr>
      </p:pic>
      <p:pic>
        <p:nvPicPr>
          <p:cNvPr id="7" name="Picture 6">
            <a:extLst>
              <a:ext uri="{FF2B5EF4-FFF2-40B4-BE49-F238E27FC236}">
                <a16:creationId xmlns:a16="http://schemas.microsoft.com/office/drawing/2014/main" id="{86EA99AC-F133-A7EE-80FC-6C3CAFBD269C}"/>
              </a:ext>
            </a:extLst>
          </p:cNvPr>
          <p:cNvPicPr>
            <a:picLocks noChangeAspect="1"/>
          </p:cNvPicPr>
          <p:nvPr/>
        </p:nvPicPr>
        <p:blipFill>
          <a:blip r:embed="rId3"/>
          <a:stretch>
            <a:fillRect/>
          </a:stretch>
        </p:blipFill>
        <p:spPr>
          <a:xfrm>
            <a:off x="7203440" y="1667831"/>
            <a:ext cx="4665952" cy="3522337"/>
          </a:xfrm>
          <a:prstGeom prst="rect">
            <a:avLst/>
          </a:prstGeom>
        </p:spPr>
      </p:pic>
      <p:pic>
        <p:nvPicPr>
          <p:cNvPr id="9" name="Picture 8">
            <a:extLst>
              <a:ext uri="{FF2B5EF4-FFF2-40B4-BE49-F238E27FC236}">
                <a16:creationId xmlns:a16="http://schemas.microsoft.com/office/drawing/2014/main" id="{47B2B8F2-FE70-ADC4-2134-15F63F722501}"/>
              </a:ext>
            </a:extLst>
          </p:cNvPr>
          <p:cNvPicPr>
            <a:picLocks noChangeAspect="1"/>
          </p:cNvPicPr>
          <p:nvPr/>
        </p:nvPicPr>
        <p:blipFill>
          <a:blip r:embed="rId4"/>
          <a:stretch>
            <a:fillRect/>
          </a:stretch>
        </p:blipFill>
        <p:spPr>
          <a:xfrm>
            <a:off x="4768589" y="5511986"/>
            <a:ext cx="2400508" cy="441998"/>
          </a:xfrm>
          <a:prstGeom prst="rect">
            <a:avLst/>
          </a:prstGeom>
        </p:spPr>
      </p:pic>
      <p:pic>
        <p:nvPicPr>
          <p:cNvPr id="13" name="Picture 12">
            <a:extLst>
              <a:ext uri="{FF2B5EF4-FFF2-40B4-BE49-F238E27FC236}">
                <a16:creationId xmlns:a16="http://schemas.microsoft.com/office/drawing/2014/main" id="{FE8CDD7A-A2AC-5D43-25C5-EFD19BCD9BC8}"/>
              </a:ext>
            </a:extLst>
          </p:cNvPr>
          <p:cNvPicPr>
            <a:picLocks noChangeAspect="1"/>
          </p:cNvPicPr>
          <p:nvPr/>
        </p:nvPicPr>
        <p:blipFill>
          <a:blip r:embed="rId5"/>
          <a:stretch>
            <a:fillRect/>
          </a:stretch>
        </p:blipFill>
        <p:spPr>
          <a:xfrm>
            <a:off x="7511462" y="5190168"/>
            <a:ext cx="4244708" cy="1173582"/>
          </a:xfrm>
          <a:prstGeom prst="rect">
            <a:avLst/>
          </a:prstGeom>
        </p:spPr>
      </p:pic>
      <p:pic>
        <p:nvPicPr>
          <p:cNvPr id="15" name="Picture 14">
            <a:extLst>
              <a:ext uri="{FF2B5EF4-FFF2-40B4-BE49-F238E27FC236}">
                <a16:creationId xmlns:a16="http://schemas.microsoft.com/office/drawing/2014/main" id="{73767FD3-D12A-277C-DA9C-0C98DCD8D28F}"/>
              </a:ext>
            </a:extLst>
          </p:cNvPr>
          <p:cNvPicPr>
            <a:picLocks noChangeAspect="1"/>
          </p:cNvPicPr>
          <p:nvPr/>
        </p:nvPicPr>
        <p:blipFill>
          <a:blip r:embed="rId6"/>
          <a:stretch>
            <a:fillRect/>
          </a:stretch>
        </p:blipFill>
        <p:spPr>
          <a:xfrm>
            <a:off x="734064" y="5232082"/>
            <a:ext cx="3726503" cy="1089754"/>
          </a:xfrm>
          <a:prstGeom prst="rect">
            <a:avLst/>
          </a:prstGeom>
        </p:spPr>
      </p:pic>
    </p:spTree>
    <p:extLst>
      <p:ext uri="{BB962C8B-B14F-4D97-AF65-F5344CB8AC3E}">
        <p14:creationId xmlns:p14="http://schemas.microsoft.com/office/powerpoint/2010/main" val="340969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2: iperf between two boards and varying the Max Nodes value</a:t>
            </a:r>
          </a:p>
        </p:txBody>
      </p:sp>
      <p:pic>
        <p:nvPicPr>
          <p:cNvPr id="4" name="Picture 3">
            <a:extLst>
              <a:ext uri="{FF2B5EF4-FFF2-40B4-BE49-F238E27FC236}">
                <a16:creationId xmlns:a16="http://schemas.microsoft.com/office/drawing/2014/main" id="{0D3974D3-673D-7A30-5D02-1FC748F8A0F6}"/>
              </a:ext>
            </a:extLst>
          </p:cNvPr>
          <p:cNvPicPr>
            <a:picLocks noChangeAspect="1"/>
          </p:cNvPicPr>
          <p:nvPr/>
        </p:nvPicPr>
        <p:blipFill>
          <a:blip r:embed="rId2"/>
          <a:stretch>
            <a:fillRect/>
          </a:stretch>
        </p:blipFill>
        <p:spPr>
          <a:xfrm>
            <a:off x="4685121" y="1684224"/>
            <a:ext cx="5939832" cy="4432325"/>
          </a:xfrm>
          <a:prstGeom prst="rect">
            <a:avLst/>
          </a:prstGeom>
        </p:spPr>
      </p:pic>
      <p:pic>
        <p:nvPicPr>
          <p:cNvPr id="8" name="Picture 7">
            <a:extLst>
              <a:ext uri="{FF2B5EF4-FFF2-40B4-BE49-F238E27FC236}">
                <a16:creationId xmlns:a16="http://schemas.microsoft.com/office/drawing/2014/main" id="{BBD98E49-FEE7-1D32-E43E-FE44BBE51CA6}"/>
              </a:ext>
            </a:extLst>
          </p:cNvPr>
          <p:cNvPicPr>
            <a:picLocks noChangeAspect="1"/>
          </p:cNvPicPr>
          <p:nvPr/>
        </p:nvPicPr>
        <p:blipFill>
          <a:blip r:embed="rId3"/>
          <a:stretch>
            <a:fillRect/>
          </a:stretch>
        </p:blipFill>
        <p:spPr>
          <a:xfrm>
            <a:off x="1268847" y="3429000"/>
            <a:ext cx="2354784" cy="251482"/>
          </a:xfrm>
          <a:prstGeom prst="rect">
            <a:avLst/>
          </a:prstGeom>
        </p:spPr>
      </p:pic>
    </p:spTree>
    <p:extLst>
      <p:ext uri="{BB962C8B-B14F-4D97-AF65-F5344CB8AC3E}">
        <p14:creationId xmlns:p14="http://schemas.microsoft.com/office/powerpoint/2010/main" val="2465625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9511-C459-C51A-AD78-0B81DA8FE1AE}"/>
              </a:ext>
            </a:extLst>
          </p:cNvPr>
          <p:cNvSpPr>
            <a:spLocks noGrp="1"/>
          </p:cNvSpPr>
          <p:nvPr>
            <p:ph type="title"/>
          </p:nvPr>
        </p:nvSpPr>
        <p:spPr/>
        <p:txBody>
          <a:bodyPr/>
          <a:lstStyle/>
          <a:p>
            <a:r>
              <a:rPr lang="de-DE" dirty="0"/>
              <a:t>State Machine</a:t>
            </a:r>
          </a:p>
        </p:txBody>
      </p:sp>
      <p:sp>
        <p:nvSpPr>
          <p:cNvPr id="3" name="Text Placeholder 2">
            <a:extLst>
              <a:ext uri="{FF2B5EF4-FFF2-40B4-BE49-F238E27FC236}">
                <a16:creationId xmlns:a16="http://schemas.microsoft.com/office/drawing/2014/main" id="{1354984C-B2CC-4B8E-3D41-2D9080E0C96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18722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7AD99-AEF9-81B2-BC26-20D8545AD6FD}"/>
              </a:ext>
            </a:extLst>
          </p:cNvPr>
          <p:cNvPicPr>
            <a:picLocks noChangeAspect="1"/>
          </p:cNvPicPr>
          <p:nvPr/>
        </p:nvPicPr>
        <p:blipFill>
          <a:blip r:embed="rId2"/>
          <a:stretch>
            <a:fillRect/>
          </a:stretch>
        </p:blipFill>
        <p:spPr>
          <a:xfrm>
            <a:off x="1190799" y="1107223"/>
            <a:ext cx="9132522" cy="1396054"/>
          </a:xfrm>
          <a:prstGeom prst="rect">
            <a:avLst/>
          </a:prstGeom>
          <a:effectLst>
            <a:outerShdw blurRad="76200" dir="13500000" sy="23000" kx="1200000" algn="br" rotWithShape="0">
              <a:prstClr val="black">
                <a:alpha val="20000"/>
              </a:prstClr>
            </a:outerShdw>
          </a:effectLst>
        </p:spPr>
      </p:pic>
      <p:pic>
        <p:nvPicPr>
          <p:cNvPr id="4" name="Picture 3">
            <a:extLst>
              <a:ext uri="{FF2B5EF4-FFF2-40B4-BE49-F238E27FC236}">
                <a16:creationId xmlns:a16="http://schemas.microsoft.com/office/drawing/2014/main" id="{0EFDEB03-AA83-2B64-4CCF-B9603E906C3D}"/>
              </a:ext>
            </a:extLst>
          </p:cNvPr>
          <p:cNvPicPr>
            <a:picLocks noChangeAspect="1"/>
          </p:cNvPicPr>
          <p:nvPr/>
        </p:nvPicPr>
        <p:blipFill>
          <a:blip r:embed="rId3"/>
          <a:stretch>
            <a:fillRect/>
          </a:stretch>
        </p:blipFill>
        <p:spPr>
          <a:xfrm>
            <a:off x="2765272" y="2957190"/>
            <a:ext cx="5623094" cy="2111627"/>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03EFD827-4688-81EB-E02E-4EF5745B29E4}"/>
              </a:ext>
            </a:extLst>
          </p:cNvPr>
          <p:cNvPicPr>
            <a:picLocks noChangeAspect="1"/>
          </p:cNvPicPr>
          <p:nvPr/>
        </p:nvPicPr>
        <p:blipFill>
          <a:blip r:embed="rId4"/>
          <a:stretch>
            <a:fillRect/>
          </a:stretch>
        </p:blipFill>
        <p:spPr>
          <a:xfrm>
            <a:off x="254329" y="4903639"/>
            <a:ext cx="1872940" cy="1694275"/>
          </a:xfrm>
          <a:prstGeom prst="rect">
            <a:avLst/>
          </a:prstGeom>
          <a:effectLst/>
        </p:spPr>
      </p:pic>
      <p:pic>
        <p:nvPicPr>
          <p:cNvPr id="6" name="Picture 5">
            <a:extLst>
              <a:ext uri="{FF2B5EF4-FFF2-40B4-BE49-F238E27FC236}">
                <a16:creationId xmlns:a16="http://schemas.microsoft.com/office/drawing/2014/main" id="{EB693C32-B865-CEAC-D623-F89293714E4B}"/>
              </a:ext>
            </a:extLst>
          </p:cNvPr>
          <p:cNvPicPr>
            <a:picLocks noChangeAspect="1"/>
          </p:cNvPicPr>
          <p:nvPr/>
        </p:nvPicPr>
        <p:blipFill>
          <a:blip r:embed="rId5"/>
          <a:stretch>
            <a:fillRect/>
          </a:stretch>
        </p:blipFill>
        <p:spPr>
          <a:xfrm>
            <a:off x="8890602" y="3535373"/>
            <a:ext cx="2865438" cy="2649538"/>
          </a:xfrm>
          <a:prstGeom prst="rect">
            <a:avLst/>
          </a:prstGeom>
          <a:effectLst>
            <a:outerShdw blurRad="76200" dir="13500000" sy="23000" kx="1200000" algn="br" rotWithShape="0">
              <a:prstClr val="black">
                <a:alpha val="20000"/>
              </a:prstClr>
            </a:outerShdw>
          </a:effectLst>
        </p:spPr>
      </p:pic>
      <p:pic>
        <p:nvPicPr>
          <p:cNvPr id="8" name="Picture 7">
            <a:extLst>
              <a:ext uri="{FF2B5EF4-FFF2-40B4-BE49-F238E27FC236}">
                <a16:creationId xmlns:a16="http://schemas.microsoft.com/office/drawing/2014/main" id="{BFEAF8DB-23DB-F748-5118-D7E28F1ECF6E}"/>
              </a:ext>
            </a:extLst>
          </p:cNvPr>
          <p:cNvPicPr>
            <a:picLocks noChangeAspect="1"/>
          </p:cNvPicPr>
          <p:nvPr/>
        </p:nvPicPr>
        <p:blipFill>
          <a:blip r:embed="rId6"/>
          <a:stretch>
            <a:fillRect/>
          </a:stretch>
        </p:blipFill>
        <p:spPr>
          <a:xfrm>
            <a:off x="2224902" y="835450"/>
            <a:ext cx="6568067" cy="554503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8246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p:txBody>
          <a:bodyPr/>
          <a:lstStyle/>
          <a:p>
            <a:r>
              <a:rPr lang="de-DE" dirty="0"/>
              <a:t>Motivation</a:t>
            </a:r>
          </a:p>
        </p:txBody>
      </p:sp>
      <p:pic>
        <p:nvPicPr>
          <p:cNvPr id="5" name="Content Placeholder 4">
            <a:extLst>
              <a:ext uri="{FF2B5EF4-FFF2-40B4-BE49-F238E27FC236}">
                <a16:creationId xmlns:a16="http://schemas.microsoft.com/office/drawing/2014/main" id="{59D046A2-4A2E-09EE-6D4C-DEF9A18027BF}"/>
              </a:ext>
            </a:extLst>
          </p:cNvPr>
          <p:cNvPicPr>
            <a:picLocks noGrp="1" noChangeAspect="1"/>
          </p:cNvPicPr>
          <p:nvPr>
            <p:ph sz="quarter" idx="13"/>
          </p:nvPr>
        </p:nvPicPr>
        <p:blipFill>
          <a:blip r:embed="rId2"/>
          <a:stretch>
            <a:fillRect/>
          </a:stretch>
        </p:blipFill>
        <p:spPr>
          <a:xfrm>
            <a:off x="5802181" y="1265057"/>
            <a:ext cx="5311600" cy="3779848"/>
          </a:xfrm>
        </p:spPr>
      </p:pic>
      <p:pic>
        <p:nvPicPr>
          <p:cNvPr id="7" name="Picture 6">
            <a:extLst>
              <a:ext uri="{FF2B5EF4-FFF2-40B4-BE49-F238E27FC236}">
                <a16:creationId xmlns:a16="http://schemas.microsoft.com/office/drawing/2014/main" id="{1F0A7CD4-ACEE-CD56-DD26-4CB16A037011}"/>
              </a:ext>
            </a:extLst>
          </p:cNvPr>
          <p:cNvPicPr>
            <a:picLocks noChangeAspect="1"/>
          </p:cNvPicPr>
          <p:nvPr/>
        </p:nvPicPr>
        <p:blipFill>
          <a:blip r:embed="rId3"/>
          <a:stretch>
            <a:fillRect/>
          </a:stretch>
        </p:blipFill>
        <p:spPr>
          <a:xfrm>
            <a:off x="2410241" y="4055193"/>
            <a:ext cx="2105005" cy="1551056"/>
          </a:xfrm>
          <a:prstGeom prst="rect">
            <a:avLst/>
          </a:prstGeom>
        </p:spPr>
      </p:pic>
      <p:sp>
        <p:nvSpPr>
          <p:cNvPr id="8" name="TextBox 7">
            <a:extLst>
              <a:ext uri="{FF2B5EF4-FFF2-40B4-BE49-F238E27FC236}">
                <a16:creationId xmlns:a16="http://schemas.microsoft.com/office/drawing/2014/main" id="{CA150BCA-6874-AD39-D378-3519A98F1789}"/>
              </a:ext>
            </a:extLst>
          </p:cNvPr>
          <p:cNvSpPr txBox="1"/>
          <p:nvPr/>
        </p:nvSpPr>
        <p:spPr>
          <a:xfrm>
            <a:off x="480767" y="1082817"/>
            <a:ext cx="4675695" cy="3416320"/>
          </a:xfrm>
          <a:prstGeom prst="rect">
            <a:avLst/>
          </a:prstGeom>
          <a:noFill/>
        </p:spPr>
        <p:txBody>
          <a:bodyPr wrap="square" rtlCol="0">
            <a:spAutoFit/>
          </a:bodyPr>
          <a:lstStyle/>
          <a:p>
            <a:r>
              <a:rPr lang="de-DE" dirty="0"/>
              <a:t>When you have four T1S Nodes, you need 4 Evalkits and 4 different HEX files. </a:t>
            </a:r>
          </a:p>
          <a:p>
            <a:endParaRPr lang="de-DE" dirty="0"/>
          </a:p>
          <a:p>
            <a:r>
              <a:rPr lang="de-DE" dirty="0"/>
              <a:t>With conditional compiling you can have one project with four configuration.</a:t>
            </a:r>
          </a:p>
          <a:p>
            <a:r>
              <a:rPr lang="de-DE" dirty="0"/>
              <a:t>But better would be one firmware for all</a:t>
            </a:r>
          </a:p>
        </p:txBody>
      </p:sp>
      <p:sp>
        <p:nvSpPr>
          <p:cNvPr id="9" name="TextBox 8">
            <a:extLst>
              <a:ext uri="{FF2B5EF4-FFF2-40B4-BE49-F238E27FC236}">
                <a16:creationId xmlns:a16="http://schemas.microsoft.com/office/drawing/2014/main" id="{BE9617CA-5228-D180-8F8F-9A8C1706CB9B}"/>
              </a:ext>
            </a:extLst>
          </p:cNvPr>
          <p:cNvSpPr txBox="1"/>
          <p:nvPr/>
        </p:nvSpPr>
        <p:spPr>
          <a:xfrm>
            <a:off x="916355" y="5592943"/>
            <a:ext cx="10278968" cy="830997"/>
          </a:xfrm>
          <a:prstGeom prst="rect">
            <a:avLst/>
          </a:prstGeom>
          <a:noFill/>
        </p:spPr>
        <p:txBody>
          <a:bodyPr wrap="none" rtlCol="0">
            <a:spAutoFit/>
          </a:bodyPr>
          <a:lstStyle/>
          <a:p>
            <a:r>
              <a:rPr lang="de-DE" dirty="0"/>
              <a:t>But allways compile four times a project and programming afterwards four board</a:t>
            </a:r>
          </a:p>
          <a:p>
            <a:r>
              <a:rPr lang="de-DE" dirty="0"/>
              <a:t>Can be confusing and time consuming. How can this be done easier? </a:t>
            </a:r>
          </a:p>
        </p:txBody>
      </p:sp>
    </p:spTree>
    <p:extLst>
      <p:ext uri="{BB962C8B-B14F-4D97-AF65-F5344CB8AC3E}">
        <p14:creationId xmlns:p14="http://schemas.microsoft.com/office/powerpoint/2010/main" val="310571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58D21F-D184-1142-8ACD-945F5B218798}"/>
              </a:ext>
            </a:extLst>
          </p:cNvPr>
          <p:cNvPicPr>
            <a:picLocks noChangeAspect="1"/>
          </p:cNvPicPr>
          <p:nvPr/>
        </p:nvPicPr>
        <p:blipFill>
          <a:blip r:embed="rId2"/>
          <a:stretch>
            <a:fillRect/>
          </a:stretch>
        </p:blipFill>
        <p:spPr>
          <a:xfrm>
            <a:off x="767571" y="569319"/>
            <a:ext cx="4831499" cy="1760373"/>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8C956769-B208-6C74-2AF8-38DE1EE005C6}"/>
              </a:ext>
            </a:extLst>
          </p:cNvPr>
          <p:cNvPicPr>
            <a:picLocks noChangeAspect="1"/>
          </p:cNvPicPr>
          <p:nvPr/>
        </p:nvPicPr>
        <p:blipFill>
          <a:blip r:embed="rId3"/>
          <a:stretch>
            <a:fillRect/>
          </a:stretch>
        </p:blipFill>
        <p:spPr>
          <a:xfrm>
            <a:off x="946656" y="2569799"/>
            <a:ext cx="4473328" cy="1958510"/>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2E3A55C4-A3A7-6AF8-2326-FB7A8461F999}"/>
              </a:ext>
            </a:extLst>
          </p:cNvPr>
          <p:cNvPicPr>
            <a:picLocks noChangeAspect="1"/>
          </p:cNvPicPr>
          <p:nvPr/>
        </p:nvPicPr>
        <p:blipFill>
          <a:blip r:embed="rId4"/>
          <a:stretch>
            <a:fillRect/>
          </a:stretch>
        </p:blipFill>
        <p:spPr>
          <a:xfrm>
            <a:off x="6520438" y="379348"/>
            <a:ext cx="5464013" cy="6363251"/>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CB79ECB1-7A7A-5AD4-479B-00EE77BE7CA0}"/>
              </a:ext>
            </a:extLst>
          </p:cNvPr>
          <p:cNvPicPr>
            <a:picLocks noChangeAspect="1"/>
          </p:cNvPicPr>
          <p:nvPr/>
        </p:nvPicPr>
        <p:blipFill>
          <a:blip r:embed="rId5"/>
          <a:stretch>
            <a:fillRect/>
          </a:stretch>
        </p:blipFill>
        <p:spPr>
          <a:xfrm>
            <a:off x="442249" y="4798802"/>
            <a:ext cx="5652163" cy="1489879"/>
          </a:xfrm>
          <a:prstGeom prst="rect">
            <a:avLst/>
          </a:prstGeom>
          <a:effectLst>
            <a:outerShdw blurRad="76200" dir="13500000" sy="23000" kx="1200000" algn="br" rotWithShape="0">
              <a:prstClr val="black">
                <a:alpha val="20000"/>
              </a:prstClr>
            </a:outerShdw>
          </a:effectLst>
        </p:spPr>
      </p:pic>
      <p:sp>
        <p:nvSpPr>
          <p:cNvPr id="10" name="TextBox 9">
            <a:extLst>
              <a:ext uri="{FF2B5EF4-FFF2-40B4-BE49-F238E27FC236}">
                <a16:creationId xmlns:a16="http://schemas.microsoft.com/office/drawing/2014/main" id="{6F8E679B-3933-A588-74C5-BC7E134C26CD}"/>
              </a:ext>
            </a:extLst>
          </p:cNvPr>
          <p:cNvSpPr txBox="1"/>
          <p:nvPr/>
        </p:nvSpPr>
        <p:spPr>
          <a:xfrm>
            <a:off x="3637280" y="1605280"/>
            <a:ext cx="5100320" cy="2677656"/>
          </a:xfrm>
          <a:prstGeom prst="rect">
            <a:avLst/>
          </a:prstGeom>
          <a:effectLst>
            <a:outerShdw blurRad="76200" dir="13500000" sy="23000" kx="1200000" algn="br" rotWithShape="0">
              <a:prstClr val="black">
                <a:alpha val="20000"/>
              </a:prstClr>
            </a:outerShdw>
          </a:effectLst>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l"/>
            <a:r>
              <a:rPr lang="pt-BR" b="0" i="0" dirty="0">
                <a:solidFill>
                  <a:srgbClr val="374151"/>
                </a:solidFill>
                <a:effectLst/>
                <a:latin typeface="Söhne"/>
              </a:rPr>
              <a:t>In case of an Exception this register are put onto the stack automatically:</a:t>
            </a:r>
          </a:p>
          <a:p>
            <a:pPr algn="l">
              <a:buFont typeface="+mj-lt"/>
              <a:buAutoNum type="arabicPeriod"/>
            </a:pPr>
            <a:r>
              <a:rPr lang="pt-BR" b="0" i="0" dirty="0">
                <a:solidFill>
                  <a:srgbClr val="374151"/>
                </a:solidFill>
                <a:effectLst/>
                <a:latin typeface="Söhne"/>
              </a:rPr>
              <a:t>R0-R3</a:t>
            </a:r>
          </a:p>
          <a:p>
            <a:pPr algn="l">
              <a:buFont typeface="+mj-lt"/>
              <a:buAutoNum type="arabicPeriod"/>
            </a:pPr>
            <a:r>
              <a:rPr lang="pt-BR" b="0" i="0" dirty="0">
                <a:solidFill>
                  <a:srgbClr val="374151"/>
                </a:solidFill>
                <a:effectLst/>
                <a:latin typeface="Söhne"/>
              </a:rPr>
              <a:t>R12</a:t>
            </a:r>
          </a:p>
          <a:p>
            <a:pPr algn="l">
              <a:buFont typeface="+mj-lt"/>
              <a:buAutoNum type="arabicPeriod"/>
            </a:pPr>
            <a:r>
              <a:rPr lang="pt-BR" b="0" i="0" dirty="0">
                <a:solidFill>
                  <a:srgbClr val="374151"/>
                </a:solidFill>
                <a:effectLst/>
                <a:latin typeface="Söhne"/>
              </a:rPr>
              <a:t>LR (Link Register)</a:t>
            </a:r>
          </a:p>
          <a:p>
            <a:pPr algn="l">
              <a:buFont typeface="+mj-lt"/>
              <a:buAutoNum type="arabicPeriod"/>
            </a:pPr>
            <a:r>
              <a:rPr lang="pt-BR" b="0" i="0" dirty="0">
                <a:solidFill>
                  <a:srgbClr val="374151"/>
                </a:solidFill>
                <a:effectLst/>
                <a:latin typeface="Söhne"/>
              </a:rPr>
              <a:t>PC (Program Counter)</a:t>
            </a:r>
          </a:p>
          <a:p>
            <a:pPr algn="l">
              <a:buFont typeface="+mj-lt"/>
              <a:buAutoNum type="arabicPeriod"/>
            </a:pPr>
            <a:r>
              <a:rPr lang="pt-BR" b="0" i="0" dirty="0">
                <a:solidFill>
                  <a:srgbClr val="374151"/>
                </a:solidFill>
                <a:effectLst/>
                <a:latin typeface="Söhne"/>
              </a:rPr>
              <a:t>PSR (Program Status Register)</a:t>
            </a:r>
          </a:p>
        </p:txBody>
      </p:sp>
    </p:spTree>
    <p:extLst>
      <p:ext uri="{BB962C8B-B14F-4D97-AF65-F5344CB8AC3E}">
        <p14:creationId xmlns:p14="http://schemas.microsoft.com/office/powerpoint/2010/main" val="3722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8D6E4E-07DA-A3C1-D0C8-B07A4F8E9E19}"/>
              </a:ext>
            </a:extLst>
          </p:cNvPr>
          <p:cNvSpPr txBox="1"/>
          <p:nvPr/>
        </p:nvSpPr>
        <p:spPr>
          <a:xfrm>
            <a:off x="254000" y="612844"/>
            <a:ext cx="11308080" cy="5632311"/>
          </a:xfrm>
          <a:prstGeom prst="rect">
            <a:avLst/>
          </a:prstGeom>
          <a:noFill/>
        </p:spPr>
        <p:txBody>
          <a:bodyPr wrap="square">
            <a:spAutoFit/>
          </a:bodyPr>
          <a:lstStyle/>
          <a:p>
            <a:r>
              <a:rPr lang="de-DE" sz="2000" b="1" dirty="0"/>
              <a:t>R0-R3 (Registers 0 to 3):</a:t>
            </a:r>
          </a:p>
          <a:p>
            <a:r>
              <a:rPr lang="de-DE" sz="2000" dirty="0"/>
              <a:t>General registers used to store data and intermediate results.</a:t>
            </a:r>
          </a:p>
          <a:p>
            <a:endParaRPr lang="de-DE" sz="2000" dirty="0"/>
          </a:p>
          <a:p>
            <a:r>
              <a:rPr lang="de-DE" sz="2000" b="1" dirty="0"/>
              <a:t>R12 (Register 12):</a:t>
            </a:r>
          </a:p>
          <a:p>
            <a:r>
              <a:rPr lang="de-DE" sz="2000" dirty="0"/>
              <a:t>Also a general register used to store data and intermediate results.</a:t>
            </a:r>
          </a:p>
          <a:p>
            <a:endParaRPr lang="de-DE" sz="2000" dirty="0"/>
          </a:p>
          <a:p>
            <a:r>
              <a:rPr lang="de-DE" sz="2000" b="1" dirty="0"/>
              <a:t>LR (Link Register):</a:t>
            </a:r>
          </a:p>
          <a:p>
            <a:r>
              <a:rPr lang="de-DE" sz="2000" dirty="0"/>
              <a:t>The link register stores the return address of the current program so that normal program flow can be restored after the execution of a subprogram or an exception.</a:t>
            </a:r>
          </a:p>
          <a:p>
            <a:endParaRPr lang="de-DE" sz="2000" dirty="0"/>
          </a:p>
          <a:p>
            <a:r>
              <a:rPr lang="de-DE" sz="2000" b="1" dirty="0"/>
              <a:t>PC (Program Counter):</a:t>
            </a:r>
          </a:p>
          <a:p>
            <a:r>
              <a:rPr lang="de-DE" sz="2000" dirty="0"/>
              <a:t>The program counter is a register that contains the address of the next instruction to be executed in the program code. When an exception occurs, the PC is set to the address of the exception handler.</a:t>
            </a:r>
          </a:p>
          <a:p>
            <a:endParaRPr lang="de-DE" sz="2000" dirty="0"/>
          </a:p>
          <a:p>
            <a:r>
              <a:rPr lang="de-DE" sz="2000" b="1" dirty="0"/>
              <a:t>PSR (Program Status Register):</a:t>
            </a:r>
          </a:p>
          <a:p>
            <a:r>
              <a:rPr lang="de-DE" sz="2000" dirty="0"/>
              <a:t>The Program Status Register contains status information about the status of the processor. This includes flags for the status bits (such as Z, N, C, V), the execution mode (thread or handler mode), the state of the interrupt (enabled or disabled), and other status information.</a:t>
            </a:r>
          </a:p>
        </p:txBody>
      </p:sp>
    </p:spTree>
    <p:extLst>
      <p:ext uri="{BB962C8B-B14F-4D97-AF65-F5344CB8AC3E}">
        <p14:creationId xmlns:p14="http://schemas.microsoft.com/office/powerpoint/2010/main" val="4236277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4D7CAB3-5B5B-AE9F-3251-6117FC36E1BF}"/>
              </a:ext>
            </a:extLst>
          </p:cNvPr>
          <p:cNvPicPr>
            <a:picLocks noChangeAspect="1"/>
          </p:cNvPicPr>
          <p:nvPr/>
        </p:nvPicPr>
        <p:blipFill>
          <a:blip r:embed="rId2"/>
          <a:stretch>
            <a:fillRect/>
          </a:stretch>
        </p:blipFill>
        <p:spPr>
          <a:xfrm>
            <a:off x="473868" y="176977"/>
            <a:ext cx="11241087" cy="6042084"/>
          </a:xfrm>
          <a:prstGeom prst="rect">
            <a:avLst/>
          </a:prstGeom>
          <a:noFill/>
        </p:spPr>
      </p:pic>
    </p:spTree>
    <p:extLst>
      <p:ext uri="{BB962C8B-B14F-4D97-AF65-F5344CB8AC3E}">
        <p14:creationId xmlns:p14="http://schemas.microsoft.com/office/powerpoint/2010/main" val="3112670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4DF41-2661-428F-DD51-1EBB7F05202F}"/>
              </a:ext>
            </a:extLst>
          </p:cNvPr>
          <p:cNvPicPr>
            <a:picLocks noChangeAspect="1"/>
          </p:cNvPicPr>
          <p:nvPr/>
        </p:nvPicPr>
        <p:blipFill>
          <a:blip r:embed="rId2"/>
          <a:stretch>
            <a:fillRect/>
          </a:stretch>
        </p:blipFill>
        <p:spPr>
          <a:xfrm>
            <a:off x="1127197" y="2605905"/>
            <a:ext cx="5646909" cy="3109229"/>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DC8B98D1-7433-5421-4F6D-2BA88F23FDA1}"/>
              </a:ext>
            </a:extLst>
          </p:cNvPr>
          <p:cNvPicPr>
            <a:picLocks noChangeAspect="1"/>
          </p:cNvPicPr>
          <p:nvPr/>
        </p:nvPicPr>
        <p:blipFill>
          <a:blip r:embed="rId3"/>
          <a:stretch>
            <a:fillRect/>
          </a:stretch>
        </p:blipFill>
        <p:spPr>
          <a:xfrm>
            <a:off x="662361" y="629988"/>
            <a:ext cx="6027942" cy="1554615"/>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7F4E913A-3346-22B7-CA6A-3842A120722F}"/>
              </a:ext>
            </a:extLst>
          </p:cNvPr>
          <p:cNvPicPr>
            <a:picLocks noChangeAspect="1"/>
          </p:cNvPicPr>
          <p:nvPr/>
        </p:nvPicPr>
        <p:blipFill>
          <a:blip r:embed="rId4"/>
          <a:stretch>
            <a:fillRect/>
          </a:stretch>
        </p:blipFill>
        <p:spPr>
          <a:xfrm>
            <a:off x="2844116" y="4620053"/>
            <a:ext cx="8451312" cy="1607959"/>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859842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AAB99A-7653-534B-5127-559796365742}"/>
              </a:ext>
            </a:extLst>
          </p:cNvPr>
          <p:cNvPicPr>
            <a:picLocks noChangeAspect="1"/>
          </p:cNvPicPr>
          <p:nvPr/>
        </p:nvPicPr>
        <p:blipFill>
          <a:blip r:embed="rId2"/>
          <a:stretch>
            <a:fillRect/>
          </a:stretch>
        </p:blipFill>
        <p:spPr>
          <a:xfrm>
            <a:off x="494999" y="1346086"/>
            <a:ext cx="5768840" cy="1310754"/>
          </a:xfrm>
          <a:prstGeom prst="rect">
            <a:avLst/>
          </a:prstGeom>
        </p:spPr>
      </p:pic>
      <p:pic>
        <p:nvPicPr>
          <p:cNvPr id="9" name="Picture 8">
            <a:extLst>
              <a:ext uri="{FF2B5EF4-FFF2-40B4-BE49-F238E27FC236}">
                <a16:creationId xmlns:a16="http://schemas.microsoft.com/office/drawing/2014/main" id="{121D9808-BC5F-D2BF-22C2-0FD3CF2F8F7C}"/>
              </a:ext>
            </a:extLst>
          </p:cNvPr>
          <p:cNvPicPr>
            <a:picLocks noChangeAspect="1"/>
          </p:cNvPicPr>
          <p:nvPr/>
        </p:nvPicPr>
        <p:blipFill>
          <a:blip r:embed="rId3"/>
          <a:stretch>
            <a:fillRect/>
          </a:stretch>
        </p:blipFill>
        <p:spPr>
          <a:xfrm>
            <a:off x="293051" y="3621990"/>
            <a:ext cx="6172735" cy="1889924"/>
          </a:xfrm>
          <a:prstGeom prst="rect">
            <a:avLst/>
          </a:prstGeom>
        </p:spPr>
      </p:pic>
      <p:pic>
        <p:nvPicPr>
          <p:cNvPr id="11" name="Picture 10">
            <a:extLst>
              <a:ext uri="{FF2B5EF4-FFF2-40B4-BE49-F238E27FC236}">
                <a16:creationId xmlns:a16="http://schemas.microsoft.com/office/drawing/2014/main" id="{4865CB8B-79E1-3280-5A0D-334E6C41C9F5}"/>
              </a:ext>
            </a:extLst>
          </p:cNvPr>
          <p:cNvPicPr>
            <a:picLocks noChangeAspect="1"/>
          </p:cNvPicPr>
          <p:nvPr/>
        </p:nvPicPr>
        <p:blipFill>
          <a:blip r:embed="rId4"/>
          <a:stretch>
            <a:fillRect/>
          </a:stretch>
        </p:blipFill>
        <p:spPr>
          <a:xfrm>
            <a:off x="6602892" y="1485745"/>
            <a:ext cx="5464013" cy="3581710"/>
          </a:xfrm>
          <a:prstGeom prst="rect">
            <a:avLst/>
          </a:prstGeom>
        </p:spPr>
      </p:pic>
    </p:spTree>
    <p:extLst>
      <p:ext uri="{BB962C8B-B14F-4D97-AF65-F5344CB8AC3E}">
        <p14:creationId xmlns:p14="http://schemas.microsoft.com/office/powerpoint/2010/main" val="212044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BE9B9-DEBB-6629-5314-88A5BBB7F5E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C9D3893-8508-AA08-C9FF-3E8376E1796F}"/>
              </a:ext>
            </a:extLst>
          </p:cNvPr>
          <p:cNvPicPr>
            <a:picLocks noChangeAspect="1"/>
          </p:cNvPicPr>
          <p:nvPr/>
        </p:nvPicPr>
        <p:blipFill>
          <a:blip r:embed="rId2"/>
          <a:stretch>
            <a:fillRect/>
          </a:stretch>
        </p:blipFill>
        <p:spPr>
          <a:xfrm>
            <a:off x="2172044" y="662505"/>
            <a:ext cx="7844736" cy="5225706"/>
          </a:xfrm>
          <a:prstGeom prst="rect">
            <a:avLst/>
          </a:prstGeom>
          <a:effectLst>
            <a:outerShdw blurRad="76200" dir="13500000" sy="23000" kx="1200000" algn="br" rotWithShape="0">
              <a:prstClr val="black">
                <a:alpha val="20000"/>
              </a:prstClr>
            </a:outerShdw>
          </a:effectLst>
        </p:spPr>
      </p:pic>
      <p:sp>
        <p:nvSpPr>
          <p:cNvPr id="7" name="Arrow: Curved Right 6">
            <a:extLst>
              <a:ext uri="{FF2B5EF4-FFF2-40B4-BE49-F238E27FC236}">
                <a16:creationId xmlns:a16="http://schemas.microsoft.com/office/drawing/2014/main" id="{9F862168-4F02-3F08-5DC2-F589C211AA93}"/>
              </a:ext>
            </a:extLst>
          </p:cNvPr>
          <p:cNvSpPr/>
          <p:nvPr/>
        </p:nvSpPr>
        <p:spPr>
          <a:xfrm flipH="1" flipV="1">
            <a:off x="8967957" y="3755254"/>
            <a:ext cx="601314" cy="439445"/>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9" name="Arrow: Curved Right 8">
            <a:extLst>
              <a:ext uri="{FF2B5EF4-FFF2-40B4-BE49-F238E27FC236}">
                <a16:creationId xmlns:a16="http://schemas.microsoft.com/office/drawing/2014/main" id="{100713C4-99AF-DAA2-62DB-5465E98245A4}"/>
              </a:ext>
            </a:extLst>
          </p:cNvPr>
          <p:cNvSpPr/>
          <p:nvPr/>
        </p:nvSpPr>
        <p:spPr>
          <a:xfrm>
            <a:off x="2243566" y="3230467"/>
            <a:ext cx="532661" cy="1412554"/>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5" name="Arrow: Curved Right 4">
            <a:extLst>
              <a:ext uri="{FF2B5EF4-FFF2-40B4-BE49-F238E27FC236}">
                <a16:creationId xmlns:a16="http://schemas.microsoft.com/office/drawing/2014/main" id="{F2F9027A-5AA5-C431-5C16-DB14E8A05111}"/>
              </a:ext>
            </a:extLst>
          </p:cNvPr>
          <p:cNvSpPr/>
          <p:nvPr/>
        </p:nvSpPr>
        <p:spPr>
          <a:xfrm flipH="1" flipV="1">
            <a:off x="7930750" y="4347099"/>
            <a:ext cx="601314" cy="439445"/>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3" name="Arrow: Left 2">
            <a:extLst>
              <a:ext uri="{FF2B5EF4-FFF2-40B4-BE49-F238E27FC236}">
                <a16:creationId xmlns:a16="http://schemas.microsoft.com/office/drawing/2014/main" id="{5E424BD8-689C-4CF1-7EF6-A022442B888A}"/>
              </a:ext>
            </a:extLst>
          </p:cNvPr>
          <p:cNvSpPr/>
          <p:nvPr/>
        </p:nvSpPr>
        <p:spPr>
          <a:xfrm>
            <a:off x="7640320" y="2174240"/>
            <a:ext cx="3982720" cy="439445"/>
          </a:xfrm>
          <a:prstGeom prst="lef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800" b="1" dirty="0">
                <a:solidFill>
                  <a:schemeClr val="tx1"/>
                </a:solidFill>
              </a:rPr>
              <a:t>Soft-Watchdog-Timeout</a:t>
            </a:r>
            <a:endParaRPr lang="de-DE" b="1" dirty="0">
              <a:solidFill>
                <a:schemeClr val="tx1"/>
              </a:solidFill>
            </a:endParaRPr>
          </a:p>
        </p:txBody>
      </p:sp>
      <p:pic>
        <p:nvPicPr>
          <p:cNvPr id="11" name="Picture 10">
            <a:extLst>
              <a:ext uri="{FF2B5EF4-FFF2-40B4-BE49-F238E27FC236}">
                <a16:creationId xmlns:a16="http://schemas.microsoft.com/office/drawing/2014/main" id="{5AD7B182-24EA-7239-B3B3-3AF66BA13ED2}"/>
              </a:ext>
            </a:extLst>
          </p:cNvPr>
          <p:cNvPicPr>
            <a:picLocks noChangeAspect="1"/>
          </p:cNvPicPr>
          <p:nvPr/>
        </p:nvPicPr>
        <p:blipFill>
          <a:blip r:embed="rId3"/>
          <a:stretch>
            <a:fillRect/>
          </a:stretch>
        </p:blipFill>
        <p:spPr>
          <a:xfrm>
            <a:off x="871927" y="6170095"/>
            <a:ext cx="8975801" cy="349863"/>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8245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913E81-AD7B-FD40-2699-CC4B637C42C9}"/>
              </a:ext>
            </a:extLst>
          </p:cNvPr>
          <p:cNvPicPr>
            <a:picLocks noChangeAspect="1"/>
          </p:cNvPicPr>
          <p:nvPr/>
        </p:nvPicPr>
        <p:blipFill>
          <a:blip r:embed="rId2"/>
          <a:stretch>
            <a:fillRect/>
          </a:stretch>
        </p:blipFill>
        <p:spPr>
          <a:xfrm>
            <a:off x="1419314" y="2087851"/>
            <a:ext cx="5052498" cy="670618"/>
          </a:xfrm>
          <a:prstGeom prst="rect">
            <a:avLst/>
          </a:prstGeom>
        </p:spPr>
      </p:pic>
      <p:pic>
        <p:nvPicPr>
          <p:cNvPr id="13" name="Picture 12">
            <a:extLst>
              <a:ext uri="{FF2B5EF4-FFF2-40B4-BE49-F238E27FC236}">
                <a16:creationId xmlns:a16="http://schemas.microsoft.com/office/drawing/2014/main" id="{9AFECB04-EAA6-0E36-C6FC-21DC62A094E0}"/>
              </a:ext>
            </a:extLst>
          </p:cNvPr>
          <p:cNvPicPr>
            <a:picLocks noChangeAspect="1"/>
          </p:cNvPicPr>
          <p:nvPr/>
        </p:nvPicPr>
        <p:blipFill>
          <a:blip r:embed="rId3"/>
          <a:stretch>
            <a:fillRect/>
          </a:stretch>
        </p:blipFill>
        <p:spPr>
          <a:xfrm>
            <a:off x="7248766" y="1861667"/>
            <a:ext cx="3520745" cy="3520745"/>
          </a:xfrm>
          <a:prstGeom prst="rect">
            <a:avLst/>
          </a:prstGeom>
        </p:spPr>
      </p:pic>
      <p:pic>
        <p:nvPicPr>
          <p:cNvPr id="15" name="Picture 14">
            <a:extLst>
              <a:ext uri="{FF2B5EF4-FFF2-40B4-BE49-F238E27FC236}">
                <a16:creationId xmlns:a16="http://schemas.microsoft.com/office/drawing/2014/main" id="{CEF30DFD-2152-BCFD-2F98-B1E4A93BEE74}"/>
              </a:ext>
            </a:extLst>
          </p:cNvPr>
          <p:cNvPicPr>
            <a:picLocks noChangeAspect="1"/>
          </p:cNvPicPr>
          <p:nvPr/>
        </p:nvPicPr>
        <p:blipFill>
          <a:blip r:embed="rId4"/>
          <a:stretch>
            <a:fillRect/>
          </a:stretch>
        </p:blipFill>
        <p:spPr>
          <a:xfrm>
            <a:off x="1277064" y="3429000"/>
            <a:ext cx="5509737" cy="1478408"/>
          </a:xfrm>
          <a:prstGeom prst="rect">
            <a:avLst/>
          </a:prstGeom>
        </p:spPr>
      </p:pic>
    </p:spTree>
    <p:extLst>
      <p:ext uri="{BB962C8B-B14F-4D97-AF65-F5344CB8AC3E}">
        <p14:creationId xmlns:p14="http://schemas.microsoft.com/office/powerpoint/2010/main" val="3123706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B50E03-86E2-6FAF-EACA-4BD8258CB72F}"/>
              </a:ext>
            </a:extLst>
          </p:cNvPr>
          <p:cNvPicPr>
            <a:picLocks noChangeAspect="1"/>
          </p:cNvPicPr>
          <p:nvPr/>
        </p:nvPicPr>
        <p:blipFill>
          <a:blip r:embed="rId2"/>
          <a:stretch>
            <a:fillRect/>
          </a:stretch>
        </p:blipFill>
        <p:spPr>
          <a:xfrm>
            <a:off x="6784756" y="1076311"/>
            <a:ext cx="5022015" cy="868755"/>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1C44C677-C4CE-82B4-C21A-94E85549BE97}"/>
              </a:ext>
            </a:extLst>
          </p:cNvPr>
          <p:cNvPicPr>
            <a:picLocks noChangeAspect="1"/>
          </p:cNvPicPr>
          <p:nvPr/>
        </p:nvPicPr>
        <p:blipFill>
          <a:blip r:embed="rId3"/>
          <a:stretch>
            <a:fillRect/>
          </a:stretch>
        </p:blipFill>
        <p:spPr>
          <a:xfrm>
            <a:off x="230988" y="3639664"/>
            <a:ext cx="5022015" cy="2751455"/>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8F5D5C4C-38A9-ACE6-5131-D99407B92405}"/>
              </a:ext>
            </a:extLst>
          </p:cNvPr>
          <p:cNvPicPr>
            <a:picLocks noChangeAspect="1"/>
          </p:cNvPicPr>
          <p:nvPr/>
        </p:nvPicPr>
        <p:blipFill>
          <a:blip r:embed="rId4"/>
          <a:stretch>
            <a:fillRect/>
          </a:stretch>
        </p:blipFill>
        <p:spPr>
          <a:xfrm>
            <a:off x="5594585" y="3393350"/>
            <a:ext cx="6317527" cy="876376"/>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E71A2E78-D86D-802E-1D10-C14A67E5E419}"/>
              </a:ext>
            </a:extLst>
          </p:cNvPr>
          <p:cNvPicPr>
            <a:picLocks noChangeAspect="1"/>
          </p:cNvPicPr>
          <p:nvPr/>
        </p:nvPicPr>
        <p:blipFill>
          <a:blip r:embed="rId5"/>
          <a:stretch>
            <a:fillRect/>
          </a:stretch>
        </p:blipFill>
        <p:spPr>
          <a:xfrm>
            <a:off x="5594585" y="4325446"/>
            <a:ext cx="6408975" cy="2004234"/>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F5F6582E-1B18-3D09-B46A-AEFBE1118472}"/>
              </a:ext>
            </a:extLst>
          </p:cNvPr>
          <p:cNvPicPr>
            <a:picLocks noChangeAspect="1"/>
          </p:cNvPicPr>
          <p:nvPr/>
        </p:nvPicPr>
        <p:blipFill>
          <a:blip r:embed="rId6"/>
          <a:stretch>
            <a:fillRect/>
          </a:stretch>
        </p:blipFill>
        <p:spPr>
          <a:xfrm>
            <a:off x="237261" y="360618"/>
            <a:ext cx="5166808" cy="2522439"/>
          </a:xfrm>
          <a:prstGeom prst="rect">
            <a:avLst/>
          </a:prstGeom>
          <a:effectLst>
            <a:outerShdw blurRad="76200" dir="13500000" sy="23000" kx="1200000" algn="br" rotWithShape="0">
              <a:prstClr val="black">
                <a:alpha val="20000"/>
              </a:prstClr>
            </a:outerShdw>
          </a:effectLst>
        </p:spPr>
      </p:pic>
      <p:pic>
        <p:nvPicPr>
          <p:cNvPr id="15" name="Picture 14">
            <a:extLst>
              <a:ext uri="{FF2B5EF4-FFF2-40B4-BE49-F238E27FC236}">
                <a16:creationId xmlns:a16="http://schemas.microsoft.com/office/drawing/2014/main" id="{01384F89-82E8-A03A-B8D6-61AADED682E5}"/>
              </a:ext>
            </a:extLst>
          </p:cNvPr>
          <p:cNvPicPr>
            <a:picLocks noChangeAspect="1"/>
          </p:cNvPicPr>
          <p:nvPr/>
        </p:nvPicPr>
        <p:blipFill>
          <a:blip r:embed="rId7"/>
          <a:stretch>
            <a:fillRect/>
          </a:stretch>
        </p:blipFill>
        <p:spPr>
          <a:xfrm>
            <a:off x="2418118" y="1968548"/>
            <a:ext cx="4221846" cy="124978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77685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68FB3-2780-8C17-1DE6-587B7C9AF953}"/>
              </a:ext>
            </a:extLst>
          </p:cNvPr>
          <p:cNvPicPr>
            <a:picLocks noChangeAspect="1"/>
          </p:cNvPicPr>
          <p:nvPr/>
        </p:nvPicPr>
        <p:blipFill>
          <a:blip r:embed="rId2"/>
          <a:stretch>
            <a:fillRect/>
          </a:stretch>
        </p:blipFill>
        <p:spPr>
          <a:xfrm>
            <a:off x="1609889" y="399788"/>
            <a:ext cx="3543607" cy="2164268"/>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AEE34FFB-5B17-699B-EF49-997767C2C7CA}"/>
              </a:ext>
            </a:extLst>
          </p:cNvPr>
          <p:cNvPicPr>
            <a:picLocks noChangeAspect="1"/>
          </p:cNvPicPr>
          <p:nvPr/>
        </p:nvPicPr>
        <p:blipFill>
          <a:blip r:embed="rId3"/>
          <a:stretch>
            <a:fillRect/>
          </a:stretch>
        </p:blipFill>
        <p:spPr>
          <a:xfrm>
            <a:off x="5596572" y="318397"/>
            <a:ext cx="4717189" cy="1699407"/>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DEE823FF-9B4B-2354-892C-32356AB3A540}"/>
              </a:ext>
            </a:extLst>
          </p:cNvPr>
          <p:cNvPicPr>
            <a:picLocks noChangeAspect="1"/>
          </p:cNvPicPr>
          <p:nvPr/>
        </p:nvPicPr>
        <p:blipFill>
          <a:blip r:embed="rId4"/>
          <a:stretch>
            <a:fillRect/>
          </a:stretch>
        </p:blipFill>
        <p:spPr>
          <a:xfrm>
            <a:off x="979691" y="2886787"/>
            <a:ext cx="9944962" cy="3459780"/>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392293EB-7B05-725E-D833-EBC2AEAF20BD}"/>
              </a:ext>
            </a:extLst>
          </p:cNvPr>
          <p:cNvPicPr>
            <a:picLocks noChangeAspect="1"/>
          </p:cNvPicPr>
          <p:nvPr/>
        </p:nvPicPr>
        <p:blipFill>
          <a:blip r:embed="rId5"/>
          <a:stretch>
            <a:fillRect/>
          </a:stretch>
        </p:blipFill>
        <p:spPr>
          <a:xfrm>
            <a:off x="5625464" y="2100452"/>
            <a:ext cx="6370872" cy="2941575"/>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610232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3F1DB9-FA0E-8509-4CDD-98A9F8F65939}"/>
              </a:ext>
            </a:extLst>
          </p:cNvPr>
          <p:cNvPicPr>
            <a:picLocks noChangeAspect="1"/>
          </p:cNvPicPr>
          <p:nvPr/>
        </p:nvPicPr>
        <p:blipFill>
          <a:blip r:embed="rId2"/>
          <a:stretch>
            <a:fillRect/>
          </a:stretch>
        </p:blipFill>
        <p:spPr>
          <a:xfrm>
            <a:off x="514383" y="933376"/>
            <a:ext cx="6409553" cy="2622624"/>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62905EF5-6D40-7414-4F8B-708FCF32870C}"/>
              </a:ext>
            </a:extLst>
          </p:cNvPr>
          <p:cNvPicPr>
            <a:picLocks noChangeAspect="1"/>
          </p:cNvPicPr>
          <p:nvPr/>
        </p:nvPicPr>
        <p:blipFill>
          <a:blip r:embed="rId3"/>
          <a:stretch>
            <a:fillRect/>
          </a:stretch>
        </p:blipFill>
        <p:spPr>
          <a:xfrm>
            <a:off x="514383" y="4334539"/>
            <a:ext cx="6724085" cy="1590085"/>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0F7AA40B-56BD-3A20-E4A3-6D4E3C450D1F}"/>
              </a:ext>
            </a:extLst>
          </p:cNvPr>
          <p:cNvPicPr>
            <a:picLocks noChangeAspect="1"/>
          </p:cNvPicPr>
          <p:nvPr/>
        </p:nvPicPr>
        <p:blipFill>
          <a:blip r:embed="rId4"/>
          <a:stretch>
            <a:fillRect/>
          </a:stretch>
        </p:blipFill>
        <p:spPr>
          <a:xfrm>
            <a:off x="8071648" y="4072830"/>
            <a:ext cx="3543607" cy="762066"/>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63BD04CF-D89B-C8ED-DEA8-A589F08606F8}"/>
              </a:ext>
            </a:extLst>
          </p:cNvPr>
          <p:cNvPicPr>
            <a:picLocks noChangeAspect="1"/>
          </p:cNvPicPr>
          <p:nvPr/>
        </p:nvPicPr>
        <p:blipFill>
          <a:blip r:embed="rId5"/>
          <a:stretch>
            <a:fillRect/>
          </a:stretch>
        </p:blipFill>
        <p:spPr>
          <a:xfrm>
            <a:off x="7736340" y="2113152"/>
            <a:ext cx="4214225" cy="147840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871925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a:xfrm>
            <a:off x="355509" y="96297"/>
            <a:ext cx="11400661" cy="777240"/>
          </a:xfrm>
        </p:spPr>
        <p:txBody>
          <a:bodyPr vert="horz" lIns="121888" tIns="60944" rIns="121888" bIns="60944" rtlCol="0" anchor="t" anchorCtr="0">
            <a:normAutofit/>
          </a:bodyPr>
          <a:lstStyle/>
          <a:p>
            <a:pPr>
              <a:lnSpc>
                <a:spcPct val="90000"/>
              </a:lnSpc>
            </a:pPr>
            <a:r>
              <a:rPr lang="en-US" b="1" kern="1200" normalizeH="0" baseline="0" dirty="0">
                <a:latin typeface="+mj-lt"/>
                <a:ea typeface="+mj-ea"/>
                <a:cs typeface="+mj-cs"/>
              </a:rPr>
              <a:t>GOAL</a:t>
            </a:r>
          </a:p>
        </p:txBody>
      </p:sp>
      <p:sp>
        <p:nvSpPr>
          <p:cNvPr id="8" name="TextBox 7">
            <a:extLst>
              <a:ext uri="{FF2B5EF4-FFF2-40B4-BE49-F238E27FC236}">
                <a16:creationId xmlns:a16="http://schemas.microsoft.com/office/drawing/2014/main" id="{CA150BCA-6874-AD39-D378-3519A98F1789}"/>
              </a:ext>
            </a:extLst>
          </p:cNvPr>
          <p:cNvSpPr txBox="1"/>
          <p:nvPr/>
        </p:nvSpPr>
        <p:spPr>
          <a:xfrm>
            <a:off x="355509" y="929269"/>
            <a:ext cx="5505846" cy="5374679"/>
          </a:xfrm>
          <a:prstGeom prst="rect">
            <a:avLst/>
          </a:prstGeom>
        </p:spPr>
        <p:txBody>
          <a:bodyPr vert="horz" lIns="121888" tIns="60944" rIns="121888" bIns="60944" rtlCol="0">
            <a:normAutofit/>
          </a:bodyPr>
          <a:lstStyle/>
          <a:p>
            <a:pPr marL="274201" indent="-274201">
              <a:spcBef>
                <a:spcPts val="300"/>
              </a:spcBef>
              <a:buClr>
                <a:srgbClr val="0E3689"/>
              </a:buClr>
              <a:buFont typeface="Arial"/>
              <a:buChar char="•"/>
            </a:pPr>
            <a:r>
              <a:rPr lang="en-US" dirty="0"/>
              <a:t>One </a:t>
            </a:r>
            <a:r>
              <a:rPr lang="en-US" dirty="0" err="1"/>
              <a:t>Firmeware</a:t>
            </a:r>
            <a:r>
              <a:rPr lang="en-US" dirty="0"/>
              <a:t> for all boards</a:t>
            </a:r>
          </a:p>
          <a:p>
            <a:pPr marL="274201" indent="-274201">
              <a:spcBef>
                <a:spcPts val="300"/>
              </a:spcBef>
              <a:buClr>
                <a:srgbClr val="0E3689"/>
              </a:buClr>
              <a:buFont typeface="Arial"/>
              <a:buChar char="•"/>
            </a:pPr>
            <a:r>
              <a:rPr lang="en-US" dirty="0"/>
              <a:t>Communication between boards should be visible in the OLED1 Extension</a:t>
            </a:r>
          </a:p>
          <a:p>
            <a:pPr marL="274201" indent="-274201">
              <a:spcBef>
                <a:spcPts val="300"/>
              </a:spcBef>
              <a:buClr>
                <a:srgbClr val="0E3689"/>
              </a:buClr>
              <a:buFont typeface="Arial"/>
              <a:buChar char="•"/>
            </a:pPr>
            <a:r>
              <a:rPr lang="en-US" dirty="0"/>
              <a:t>Demo should be </a:t>
            </a:r>
            <a:r>
              <a:rPr lang="en-US" dirty="0" err="1"/>
              <a:t>controlable</a:t>
            </a:r>
            <a:r>
              <a:rPr lang="en-US" dirty="0"/>
              <a:t> with only the OLED1 Extension</a:t>
            </a:r>
          </a:p>
          <a:p>
            <a:pPr marL="274201" indent="-274201">
              <a:spcBef>
                <a:spcPts val="300"/>
              </a:spcBef>
              <a:buClr>
                <a:srgbClr val="0E3689"/>
              </a:buClr>
              <a:buFont typeface="Arial"/>
              <a:buChar char="•"/>
            </a:pPr>
            <a:r>
              <a:rPr lang="en-US" dirty="0"/>
              <a:t>More complex operations can be done via a terminal</a:t>
            </a:r>
          </a:p>
          <a:p>
            <a:pPr marL="274201" indent="-274201">
              <a:spcBef>
                <a:spcPts val="300"/>
              </a:spcBef>
              <a:buClr>
                <a:srgbClr val="0E3689"/>
              </a:buClr>
              <a:buFont typeface="Arial"/>
              <a:buChar char="•"/>
            </a:pPr>
            <a:r>
              <a:rPr lang="en-US" dirty="0"/>
              <a:t>Hardware</a:t>
            </a:r>
          </a:p>
          <a:p>
            <a:pPr marL="883644" lvl="1" indent="-274201">
              <a:spcBef>
                <a:spcPts val="300"/>
              </a:spcBef>
              <a:buClr>
                <a:srgbClr val="0E3689"/>
              </a:buClr>
              <a:buFont typeface="Arial"/>
              <a:buChar char="•"/>
            </a:pPr>
            <a:r>
              <a:rPr lang="en-US" dirty="0"/>
              <a:t>SAME54 Curiosity </a:t>
            </a:r>
          </a:p>
          <a:p>
            <a:pPr marL="883644" lvl="1" indent="-274201">
              <a:spcBef>
                <a:spcPts val="300"/>
              </a:spcBef>
              <a:buClr>
                <a:srgbClr val="0E3689"/>
              </a:buClr>
              <a:buFont typeface="Arial"/>
              <a:buChar char="•"/>
            </a:pPr>
            <a:r>
              <a:rPr lang="en-US" dirty="0"/>
              <a:t>T1S PHY Daughter Board</a:t>
            </a:r>
          </a:p>
          <a:p>
            <a:pPr marL="883644" lvl="1" indent="-274201">
              <a:spcBef>
                <a:spcPts val="300"/>
              </a:spcBef>
              <a:buClr>
                <a:srgbClr val="0E3689"/>
              </a:buClr>
              <a:buFont typeface="Arial"/>
              <a:buChar char="•"/>
            </a:pPr>
            <a:r>
              <a:rPr lang="en-US" dirty="0"/>
              <a:t>OLED1 </a:t>
            </a:r>
            <a:r>
              <a:rPr lang="en-US" dirty="0" err="1"/>
              <a:t>Xplained</a:t>
            </a:r>
            <a:r>
              <a:rPr lang="en-US" dirty="0"/>
              <a:t> Extension</a:t>
            </a:r>
          </a:p>
          <a:p>
            <a:pPr marL="274201" indent="-274201">
              <a:spcBef>
                <a:spcPts val="300"/>
              </a:spcBef>
              <a:buClr>
                <a:srgbClr val="0E3689"/>
              </a:buClr>
              <a:buFont typeface="Arial"/>
              <a:buChar char="•"/>
            </a:pPr>
            <a:endParaRPr lang="en-US" sz="3200" b="1" dirty="0">
              <a:solidFill>
                <a:srgbClr val="070707"/>
              </a:solidFill>
            </a:endParaRPr>
          </a:p>
          <a:p>
            <a:pPr marL="274201" indent="-274201">
              <a:spcBef>
                <a:spcPts val="300"/>
              </a:spcBef>
              <a:buClr>
                <a:srgbClr val="0E3689"/>
              </a:buClr>
              <a:buFont typeface="Arial"/>
              <a:buChar char="•"/>
            </a:pPr>
            <a:endParaRPr lang="en-US" sz="3200" b="1" dirty="0">
              <a:solidFill>
                <a:srgbClr val="070707"/>
              </a:solidFill>
            </a:endParaRPr>
          </a:p>
        </p:txBody>
      </p:sp>
      <p:pic>
        <p:nvPicPr>
          <p:cNvPr id="1026" name="88CC1076-83F1-41E5-B49D-E8330800ABCB" descr="IMG_8698.jpg">
            <a:extLst>
              <a:ext uri="{FF2B5EF4-FFF2-40B4-BE49-F238E27FC236}">
                <a16:creationId xmlns:a16="http://schemas.microsoft.com/office/drawing/2014/main" id="{D4FBD8B6-E327-A861-CF95-3FEFF9822B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94" b="14991"/>
          <a:stretch/>
        </p:blipFill>
        <p:spPr bwMode="auto">
          <a:xfrm>
            <a:off x="6250324" y="929270"/>
            <a:ext cx="5505846" cy="53746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359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1291A-6375-D179-300E-26138F4D7E70}"/>
              </a:ext>
            </a:extLst>
          </p:cNvPr>
          <p:cNvSpPr>
            <a:spLocks noGrp="1"/>
          </p:cNvSpPr>
          <p:nvPr>
            <p:ph type="title"/>
          </p:nvPr>
        </p:nvSpPr>
        <p:spPr/>
        <p:txBody>
          <a:bodyPr/>
          <a:lstStyle/>
          <a:p>
            <a:r>
              <a:rPr lang="de-DE" dirty="0"/>
              <a:t>Obsolete Slides</a:t>
            </a:r>
          </a:p>
        </p:txBody>
      </p:sp>
      <p:sp>
        <p:nvSpPr>
          <p:cNvPr id="3" name="Text Placeholder 2">
            <a:extLst>
              <a:ext uri="{FF2B5EF4-FFF2-40B4-BE49-F238E27FC236}">
                <a16:creationId xmlns:a16="http://schemas.microsoft.com/office/drawing/2014/main" id="{73305AA1-A956-3E72-5622-518AF145BAC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64551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p:txBody>
          <a:bodyPr/>
          <a:lstStyle/>
          <a:p>
            <a:r>
              <a:rPr lang="en-US" sz="3600" dirty="0"/>
              <a:t>Conditional Compilation through Predefined Symbols</a:t>
            </a:r>
            <a:endParaRPr lang="de-DE" sz="3600" dirty="0"/>
          </a:p>
        </p:txBody>
      </p:sp>
      <p:pic>
        <p:nvPicPr>
          <p:cNvPr id="12" name="Picture 11">
            <a:extLst>
              <a:ext uri="{FF2B5EF4-FFF2-40B4-BE49-F238E27FC236}">
                <a16:creationId xmlns:a16="http://schemas.microsoft.com/office/drawing/2014/main" id="{4B438261-58E0-49FE-B4D3-DDEFF82C05FD}"/>
              </a:ext>
            </a:extLst>
          </p:cNvPr>
          <p:cNvPicPr>
            <a:picLocks noChangeAspect="1"/>
          </p:cNvPicPr>
          <p:nvPr/>
        </p:nvPicPr>
        <p:blipFill>
          <a:blip r:embed="rId2"/>
          <a:stretch>
            <a:fillRect/>
          </a:stretch>
        </p:blipFill>
        <p:spPr>
          <a:xfrm>
            <a:off x="2186887" y="945156"/>
            <a:ext cx="7737904" cy="2507026"/>
          </a:xfrm>
          <a:prstGeom prst="rect">
            <a:avLst/>
          </a:prstGeom>
        </p:spPr>
      </p:pic>
      <p:pic>
        <p:nvPicPr>
          <p:cNvPr id="10" name="Picture 9">
            <a:extLst>
              <a:ext uri="{FF2B5EF4-FFF2-40B4-BE49-F238E27FC236}">
                <a16:creationId xmlns:a16="http://schemas.microsoft.com/office/drawing/2014/main" id="{FF32B73F-DE64-FD74-422C-A593EE4B4B8B}"/>
              </a:ext>
            </a:extLst>
          </p:cNvPr>
          <p:cNvPicPr>
            <a:picLocks noChangeAspect="1"/>
          </p:cNvPicPr>
          <p:nvPr/>
        </p:nvPicPr>
        <p:blipFill>
          <a:blip r:embed="rId3"/>
          <a:stretch>
            <a:fillRect/>
          </a:stretch>
        </p:blipFill>
        <p:spPr>
          <a:xfrm>
            <a:off x="3196653" y="3784795"/>
            <a:ext cx="4624082" cy="2721142"/>
          </a:xfrm>
          <a:prstGeom prst="rect">
            <a:avLst/>
          </a:prstGeom>
        </p:spPr>
      </p:pic>
      <p:cxnSp>
        <p:nvCxnSpPr>
          <p:cNvPr id="13" name="Straight Arrow Connector 12">
            <a:extLst>
              <a:ext uri="{FF2B5EF4-FFF2-40B4-BE49-F238E27FC236}">
                <a16:creationId xmlns:a16="http://schemas.microsoft.com/office/drawing/2014/main" id="{DC5A9AEA-1759-3A4C-E4BB-95EFE152B498}"/>
              </a:ext>
            </a:extLst>
          </p:cNvPr>
          <p:cNvCxnSpPr>
            <a:cxnSpLocks/>
          </p:cNvCxnSpPr>
          <p:nvPr/>
        </p:nvCxnSpPr>
        <p:spPr>
          <a:xfrm flipH="1">
            <a:off x="5508694" y="3073205"/>
            <a:ext cx="1028740" cy="2072161"/>
          </a:xfrm>
          <a:prstGeom prst="straightConnector1">
            <a:avLst/>
          </a:prstGeom>
          <a:ln>
            <a:solidFill>
              <a:srgbClr val="FD7F2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73C37D1-C700-05A7-D9D4-FA0E32E4A9E5}"/>
              </a:ext>
            </a:extLst>
          </p:cNvPr>
          <p:cNvCxnSpPr>
            <a:cxnSpLocks/>
          </p:cNvCxnSpPr>
          <p:nvPr/>
        </p:nvCxnSpPr>
        <p:spPr>
          <a:xfrm>
            <a:off x="2596055" y="2911366"/>
            <a:ext cx="683173" cy="1271751"/>
          </a:xfrm>
          <a:prstGeom prst="straightConnector1">
            <a:avLst/>
          </a:prstGeom>
          <a:ln>
            <a:solidFill>
              <a:srgbClr val="FD7F2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6C86D661-A1DB-EE56-65DB-420ED50C4648}"/>
              </a:ext>
            </a:extLst>
          </p:cNvPr>
          <p:cNvSpPr/>
          <p:nvPr/>
        </p:nvSpPr>
        <p:spPr>
          <a:xfrm>
            <a:off x="2375137" y="2714249"/>
            <a:ext cx="7361403"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This allows to have one project for 4 different boards. </a:t>
            </a:r>
          </a:p>
          <a:p>
            <a:pPr algn="ctr"/>
            <a:r>
              <a:rPr lang="de-DE" dirty="0"/>
              <a:t>Every board do need a different MAC, IP, NodeID</a:t>
            </a:r>
          </a:p>
        </p:txBody>
      </p:sp>
    </p:spTree>
    <p:extLst>
      <p:ext uri="{BB962C8B-B14F-4D97-AF65-F5344CB8AC3E}">
        <p14:creationId xmlns:p14="http://schemas.microsoft.com/office/powerpoint/2010/main" val="419438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Build all configurations</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2340590"/>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32395" y="2070704"/>
            <a:ext cx="4723775" cy="1200329"/>
          </a:xfrm>
          <a:prstGeom prst="rect">
            <a:avLst/>
          </a:prstGeom>
          <a:noFill/>
        </p:spPr>
        <p:txBody>
          <a:bodyPr wrap="square" rtlCol="0">
            <a:spAutoFit/>
          </a:bodyPr>
          <a:lstStyle/>
          <a:p>
            <a:r>
              <a:rPr lang="de-DE" dirty="0"/>
              <a:t>The script „makeit.bat“ call the make utility to build all configuration on the command line</a:t>
            </a:r>
          </a:p>
        </p:txBody>
      </p:sp>
      <p:sp>
        <p:nvSpPr>
          <p:cNvPr id="4" name="Rectangle 3">
            <a:extLst>
              <a:ext uri="{FF2B5EF4-FFF2-40B4-BE49-F238E27FC236}">
                <a16:creationId xmlns:a16="http://schemas.microsoft.com/office/drawing/2014/main" id="{4D6ACEE4-62AC-FD3D-89EC-8BD9B3E0F76B}"/>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p:txBody>
      </p:sp>
      <p:pic>
        <p:nvPicPr>
          <p:cNvPr id="8" name="Picture 7">
            <a:extLst>
              <a:ext uri="{FF2B5EF4-FFF2-40B4-BE49-F238E27FC236}">
                <a16:creationId xmlns:a16="http://schemas.microsoft.com/office/drawing/2014/main" id="{AC84C692-3815-6F16-1944-C7B3D5D41AB4}"/>
              </a:ext>
            </a:extLst>
          </p:cNvPr>
          <p:cNvPicPr>
            <a:picLocks noChangeAspect="1"/>
          </p:cNvPicPr>
          <p:nvPr/>
        </p:nvPicPr>
        <p:blipFill>
          <a:blip r:embed="rId4"/>
          <a:stretch>
            <a:fillRect/>
          </a:stretch>
        </p:blipFill>
        <p:spPr>
          <a:xfrm>
            <a:off x="663397" y="2705775"/>
            <a:ext cx="7462885" cy="1835869"/>
          </a:xfrm>
          <a:prstGeom prst="rect">
            <a:avLst/>
          </a:prstGeom>
        </p:spPr>
      </p:pic>
    </p:spTree>
    <p:extLst>
      <p:ext uri="{BB962C8B-B14F-4D97-AF65-F5344CB8AC3E}">
        <p14:creationId xmlns:p14="http://schemas.microsoft.com/office/powerpoint/2010/main" val="197545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Github Project</a:t>
            </a:r>
          </a:p>
        </p:txBody>
      </p:sp>
      <p:sp>
        <p:nvSpPr>
          <p:cNvPr id="21" name="TextBox 20">
            <a:extLst>
              <a:ext uri="{FF2B5EF4-FFF2-40B4-BE49-F238E27FC236}">
                <a16:creationId xmlns:a16="http://schemas.microsoft.com/office/drawing/2014/main" id="{3C9B0678-6CDF-9ED5-9AAD-5DE1B7D098E5}"/>
              </a:ext>
            </a:extLst>
          </p:cNvPr>
          <p:cNvSpPr txBox="1"/>
          <p:nvPr/>
        </p:nvSpPr>
        <p:spPr>
          <a:xfrm>
            <a:off x="1060811" y="1578562"/>
            <a:ext cx="10581292" cy="4154984"/>
          </a:xfrm>
          <a:prstGeom prst="rect">
            <a:avLst/>
          </a:prstGeom>
          <a:noFill/>
        </p:spPr>
        <p:txBody>
          <a:bodyPr wrap="square">
            <a:spAutoFit/>
          </a:bodyPr>
          <a:lstStyle/>
          <a:p>
            <a:r>
              <a:rPr lang="de-DE" dirty="0"/>
              <a:t>The whole project inclusive all Pyhton Codes and the Presentation is hosted on github at</a:t>
            </a:r>
          </a:p>
          <a:p>
            <a:r>
              <a:rPr lang="de-DE" dirty="0">
                <a:hlinkClick r:id="rId2"/>
              </a:rPr>
              <a:t>https://github.com/Bolderain/T1S_Autoconf</a:t>
            </a:r>
            <a:endParaRPr lang="de-DE" dirty="0"/>
          </a:p>
          <a:p>
            <a:endParaRPr lang="de-DE" dirty="0"/>
          </a:p>
          <a:p>
            <a:r>
              <a:rPr lang="de-DE" dirty="0"/>
              <a:t>It is a Fork of </a:t>
            </a:r>
          </a:p>
          <a:p>
            <a:r>
              <a:rPr lang="de-DE" dirty="0">
                <a:hlinkClick r:id="rId3"/>
              </a:rPr>
              <a:t>https://github.com/Microchip-MPLAB-Harmony/net_10base_t1s.git</a:t>
            </a:r>
            <a:r>
              <a:rPr lang="de-DE" dirty="0"/>
              <a:t> </a:t>
            </a:r>
          </a:p>
          <a:p>
            <a:r>
              <a:rPr lang="de-DE" dirty="0"/>
              <a:t>from version v1.3.0</a:t>
            </a:r>
          </a:p>
          <a:p>
            <a:endParaRPr lang="de-DE" dirty="0"/>
          </a:p>
          <a:p>
            <a:r>
              <a:rPr lang="de-DE" dirty="0"/>
              <a:t>The target is to make it official available at </a:t>
            </a:r>
            <a:r>
              <a:rPr lang="de-DE" dirty="0">
                <a:hlinkClick r:id="rId4"/>
              </a:rPr>
              <a:t>https://github.com/MicrochipTech</a:t>
            </a:r>
            <a:r>
              <a:rPr lang="de-DE" dirty="0"/>
              <a:t>  </a:t>
            </a:r>
          </a:p>
          <a:p>
            <a:endParaRPr lang="de-DE" dirty="0"/>
          </a:p>
          <a:p>
            <a:r>
              <a:rPr lang="de-DE" dirty="0"/>
              <a:t>The current Branch is called „one_firmware“ (as of January 2024)</a:t>
            </a:r>
          </a:p>
        </p:txBody>
      </p:sp>
    </p:spTree>
    <p:extLst>
      <p:ext uri="{BB962C8B-B14F-4D97-AF65-F5344CB8AC3E}">
        <p14:creationId xmlns:p14="http://schemas.microsoft.com/office/powerpoint/2010/main" val="276009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0E3F-DE52-B8D5-11F6-F0BC62A61E90}"/>
              </a:ext>
            </a:extLst>
          </p:cNvPr>
          <p:cNvSpPr>
            <a:spLocks noGrp="1"/>
          </p:cNvSpPr>
          <p:nvPr>
            <p:ph type="title"/>
          </p:nvPr>
        </p:nvSpPr>
        <p:spPr/>
        <p:txBody>
          <a:bodyPr/>
          <a:lstStyle/>
          <a:p>
            <a:r>
              <a:rPr lang="de-DE" dirty="0"/>
              <a:t>MPLABX Project</a:t>
            </a:r>
          </a:p>
        </p:txBody>
      </p:sp>
      <p:pic>
        <p:nvPicPr>
          <p:cNvPr id="5" name="Picture 4">
            <a:extLst>
              <a:ext uri="{FF2B5EF4-FFF2-40B4-BE49-F238E27FC236}">
                <a16:creationId xmlns:a16="http://schemas.microsoft.com/office/drawing/2014/main" id="{3A8C1564-A592-D002-DB3D-9AFAA46D1F94}"/>
              </a:ext>
            </a:extLst>
          </p:cNvPr>
          <p:cNvPicPr>
            <a:picLocks noChangeAspect="1"/>
          </p:cNvPicPr>
          <p:nvPr/>
        </p:nvPicPr>
        <p:blipFill>
          <a:blip r:embed="rId2"/>
          <a:stretch>
            <a:fillRect/>
          </a:stretch>
        </p:blipFill>
        <p:spPr>
          <a:xfrm>
            <a:off x="895547" y="2585880"/>
            <a:ext cx="6019209" cy="3152919"/>
          </a:xfrm>
          <a:prstGeom prst="rect">
            <a:avLst/>
          </a:prstGeom>
        </p:spPr>
      </p:pic>
      <p:sp>
        <p:nvSpPr>
          <p:cNvPr id="6" name="TextBox 5">
            <a:extLst>
              <a:ext uri="{FF2B5EF4-FFF2-40B4-BE49-F238E27FC236}">
                <a16:creationId xmlns:a16="http://schemas.microsoft.com/office/drawing/2014/main" id="{6B4355F8-0BC5-23C3-E519-3E6E27FEB86C}"/>
              </a:ext>
            </a:extLst>
          </p:cNvPr>
          <p:cNvSpPr txBox="1"/>
          <p:nvPr/>
        </p:nvSpPr>
        <p:spPr>
          <a:xfrm>
            <a:off x="895547" y="1225733"/>
            <a:ext cx="7243458" cy="830997"/>
          </a:xfrm>
          <a:prstGeom prst="rect">
            <a:avLst/>
          </a:prstGeom>
          <a:noFill/>
        </p:spPr>
        <p:txBody>
          <a:bodyPr wrap="none" rtlCol="0">
            <a:spAutoFit/>
          </a:bodyPr>
          <a:lstStyle/>
          <a:p>
            <a:r>
              <a:rPr lang="de-DE" dirty="0"/>
              <a:t>git clone </a:t>
            </a:r>
            <a:r>
              <a:rPr lang="de-DE" dirty="0">
                <a:hlinkClick r:id="rId3"/>
              </a:rPr>
              <a:t>https://github.com/Bolderain/T1S_Autoconf.git</a:t>
            </a:r>
            <a:endParaRPr lang="de-DE" dirty="0"/>
          </a:p>
          <a:p>
            <a:r>
              <a:rPr lang="de-DE" dirty="0"/>
              <a:t>git checkout one_firmware</a:t>
            </a:r>
          </a:p>
        </p:txBody>
      </p:sp>
      <p:pic>
        <p:nvPicPr>
          <p:cNvPr id="8" name="Picture 7">
            <a:extLst>
              <a:ext uri="{FF2B5EF4-FFF2-40B4-BE49-F238E27FC236}">
                <a16:creationId xmlns:a16="http://schemas.microsoft.com/office/drawing/2014/main" id="{F78D1B5D-3AC5-2273-B4AA-49CA9F936C0D}"/>
              </a:ext>
            </a:extLst>
          </p:cNvPr>
          <p:cNvPicPr>
            <a:picLocks noChangeAspect="1"/>
          </p:cNvPicPr>
          <p:nvPr/>
        </p:nvPicPr>
        <p:blipFill>
          <a:blip r:embed="rId4"/>
          <a:stretch>
            <a:fillRect/>
          </a:stretch>
        </p:blipFill>
        <p:spPr>
          <a:xfrm>
            <a:off x="7426848" y="1943608"/>
            <a:ext cx="3344687" cy="4439063"/>
          </a:xfrm>
          <a:prstGeom prst="rect">
            <a:avLst/>
          </a:prstGeom>
        </p:spPr>
      </p:pic>
    </p:spTree>
    <p:extLst>
      <p:ext uri="{BB962C8B-B14F-4D97-AF65-F5344CB8AC3E}">
        <p14:creationId xmlns:p14="http://schemas.microsoft.com/office/powerpoint/2010/main" val="1681851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2BC6F4-F6E3-C42C-1164-6CC22556C557}"/>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fr-FR" sz="4400" dirty="0" err="1"/>
              <a:t>Cloning</a:t>
            </a:r>
            <a:r>
              <a:rPr lang="fr-FR" sz="4400" dirty="0"/>
              <a:t> the Framework </a:t>
            </a:r>
            <a:r>
              <a:rPr lang="fr-FR" sz="4400" dirty="0" err="1"/>
              <a:t>with</a:t>
            </a:r>
            <a:r>
              <a:rPr lang="fr-FR" sz="4400" dirty="0"/>
              <a:t> «one click» </a:t>
            </a:r>
            <a:endParaRPr lang="de-DE" dirty="0"/>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7" y="1900232"/>
            <a:ext cx="3271101" cy="23965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11" name="Straight Arrow Connector 10">
            <a:extLst>
              <a:ext uri="{FF2B5EF4-FFF2-40B4-BE49-F238E27FC236}">
                <a16:creationId xmlns:a16="http://schemas.microsoft.com/office/drawing/2014/main" id="{0ECA2A8C-7DC4-7BAC-78B8-9F758566B913}"/>
              </a:ext>
            </a:extLst>
          </p:cNvPr>
          <p:cNvCxnSpPr>
            <a:cxnSpLocks/>
          </p:cNvCxnSpPr>
          <p:nvPr/>
        </p:nvCxnSpPr>
        <p:spPr>
          <a:xfrm flipH="1">
            <a:off x="1712552" y="2070704"/>
            <a:ext cx="1355185" cy="68192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535091C-88EB-9173-F05B-9F0627A2F16B}"/>
              </a:ext>
            </a:extLst>
          </p:cNvPr>
          <p:cNvSpPr txBox="1"/>
          <p:nvPr/>
        </p:nvSpPr>
        <p:spPr>
          <a:xfrm>
            <a:off x="6608189" y="1629535"/>
            <a:ext cx="5241303" cy="3785652"/>
          </a:xfrm>
          <a:prstGeom prst="rect">
            <a:avLst/>
          </a:prstGeom>
          <a:noFill/>
        </p:spPr>
        <p:txBody>
          <a:bodyPr wrap="square" rtlCol="0">
            <a:spAutoFit/>
          </a:bodyPr>
          <a:lstStyle/>
          <a:p>
            <a:r>
              <a:rPr lang="de-DE" sz="2000" dirty="0"/>
              <a:t>The script </a:t>
            </a:r>
            <a:r>
              <a:rPr lang="fr-FR" sz="2000" b="1" dirty="0"/>
              <a:t>git_clone_t1s_h3.bat</a:t>
            </a:r>
            <a:r>
              <a:rPr lang="de-DE" sz="2000" dirty="0"/>
              <a:t> clones all neccessary Harmony repositories in the directory H3 (one directory level higher)</a:t>
            </a:r>
          </a:p>
          <a:p>
            <a:endParaRPr lang="de-DE" sz="2000" dirty="0"/>
          </a:p>
          <a:p>
            <a:r>
              <a:rPr lang="de-DE" sz="2000" dirty="0"/>
              <a:t>You can adjust the Framework Installation path in the In the script with</a:t>
            </a:r>
          </a:p>
          <a:p>
            <a:r>
              <a:rPr lang="de-DE" sz="2000" b="1" dirty="0">
                <a:latin typeface="Courier New" panose="02070309020205020404" pitchFamily="49" charset="0"/>
                <a:cs typeface="Courier New" panose="02070309020205020404" pitchFamily="49" charset="0"/>
              </a:rPr>
              <a:t>set H3_INSTALL="../../H3"</a:t>
            </a:r>
          </a:p>
          <a:p>
            <a:endParaRPr lang="de-DE" sz="2000" dirty="0"/>
          </a:p>
          <a:p>
            <a:r>
              <a:rPr lang="de-DE" sz="2000" dirty="0"/>
              <a:t>For beeing able to generate and and modify the T1S applications of version v1.3.0 with the MCC.</a:t>
            </a:r>
          </a:p>
          <a:p>
            <a:endParaRPr lang="de-DE" sz="2000" dirty="0"/>
          </a:p>
          <a:p>
            <a:r>
              <a:rPr lang="de-DE" sz="2000" dirty="0"/>
              <a:t>Call it from /tools </a:t>
            </a:r>
          </a:p>
        </p:txBody>
      </p:sp>
    </p:spTree>
    <p:extLst>
      <p:ext uri="{BB962C8B-B14F-4D97-AF65-F5344CB8AC3E}">
        <p14:creationId xmlns:p14="http://schemas.microsoft.com/office/powerpoint/2010/main" val="4160109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8A8912-4709-A296-D1B8-A5E4AFF8D2D2}"/>
              </a:ext>
            </a:extLst>
          </p:cNvPr>
          <p:cNvSpPr>
            <a:spLocks noGrp="1"/>
          </p:cNvSpPr>
          <p:nvPr>
            <p:ph type="title"/>
          </p:nvPr>
        </p:nvSpPr>
        <p:spPr>
          <a:xfrm>
            <a:off x="355509" y="96296"/>
            <a:ext cx="11400661" cy="942795"/>
          </a:xfrm>
        </p:spPr>
        <p:txBody>
          <a:bodyPr/>
          <a:lstStyle/>
          <a:p>
            <a:r>
              <a:rPr lang="fr-FR" sz="3600" dirty="0" err="1"/>
              <a:t>Cloning</a:t>
            </a:r>
            <a:r>
              <a:rPr lang="fr-FR" sz="3600" dirty="0"/>
              <a:t> the Framework </a:t>
            </a:r>
            <a:r>
              <a:rPr lang="fr-FR" sz="3600" dirty="0" err="1"/>
              <a:t>with</a:t>
            </a:r>
            <a:r>
              <a:rPr lang="fr-FR" sz="3600" dirty="0"/>
              <a:t> «one click» </a:t>
            </a:r>
            <a:endParaRPr lang="en-US" sz="3600" dirty="0"/>
          </a:p>
        </p:txBody>
      </p:sp>
      <p:sp>
        <p:nvSpPr>
          <p:cNvPr id="6" name="TextBox 5">
            <a:extLst>
              <a:ext uri="{FF2B5EF4-FFF2-40B4-BE49-F238E27FC236}">
                <a16:creationId xmlns:a16="http://schemas.microsoft.com/office/drawing/2014/main" id="{9F71F904-3432-7A23-BC8A-FA2B124E12E3}"/>
              </a:ext>
            </a:extLst>
          </p:cNvPr>
          <p:cNvSpPr txBox="1"/>
          <p:nvPr/>
        </p:nvSpPr>
        <p:spPr>
          <a:xfrm flipH="1">
            <a:off x="688155" y="1387155"/>
            <a:ext cx="10982228" cy="1569660"/>
          </a:xfrm>
          <a:prstGeom prst="rect">
            <a:avLst/>
          </a:prstGeom>
          <a:noFill/>
        </p:spPr>
        <p:txBody>
          <a:bodyPr wrap="square" rtlCol="0">
            <a:spAutoFit/>
          </a:bodyPr>
          <a:lstStyle/>
          <a:p>
            <a:r>
              <a:rPr lang="de-DE" dirty="0"/>
              <a:t>This </a:t>
            </a:r>
            <a:r>
              <a:rPr lang="fr-FR" sz="2400" b="1" dirty="0"/>
              <a:t>git_clone_t1s_h3.bat</a:t>
            </a:r>
            <a:r>
              <a:rPr lang="de-DE" dirty="0"/>
              <a:t> clones several Harmony Repositories and checkout the needed versions. The neccessary Repositories and versions are derived from the projecta Manifest File „harmony-manifest-success.yml“</a:t>
            </a:r>
          </a:p>
          <a:p>
            <a:endParaRPr lang="de-DE" dirty="0"/>
          </a:p>
        </p:txBody>
      </p:sp>
      <p:sp>
        <p:nvSpPr>
          <p:cNvPr id="3" name="Rectangle 2">
            <a:extLst>
              <a:ext uri="{FF2B5EF4-FFF2-40B4-BE49-F238E27FC236}">
                <a16:creationId xmlns:a16="http://schemas.microsoft.com/office/drawing/2014/main" id="{05FBA46C-8B51-9A96-F9DF-061DB1BDF56E}"/>
              </a:ext>
            </a:extLst>
          </p:cNvPr>
          <p:cNvSpPr/>
          <p:nvPr/>
        </p:nvSpPr>
        <p:spPr>
          <a:xfrm>
            <a:off x="639407" y="2672684"/>
            <a:ext cx="10812544" cy="3572759"/>
          </a:xfrm>
          <a:prstGeom prst="rect">
            <a:avLst/>
          </a:prstGeom>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200" dirty="0">
                <a:latin typeface="Courier New" panose="02070309020205020404" pitchFamily="49" charset="0"/>
                <a:cs typeface="Courier New" panose="02070309020205020404" pitchFamily="49" charset="0"/>
              </a:rPr>
              <a:t>@ECHO OFF</a:t>
            </a:r>
          </a:p>
          <a:p>
            <a:endParaRPr lang="de-DE" sz="1200" dirty="0">
              <a:latin typeface="Courier New" panose="02070309020205020404" pitchFamily="49" charset="0"/>
              <a:cs typeface="Courier New" panose="02070309020205020404" pitchFamily="49" charset="0"/>
            </a:endParaRPr>
          </a:p>
          <a:p>
            <a:r>
              <a:rPr lang="de-DE" sz="1200" dirty="0">
                <a:latin typeface="Courier New" panose="02070309020205020404" pitchFamily="49" charset="0"/>
                <a:cs typeface="Courier New" panose="02070309020205020404" pitchFamily="49" charset="0"/>
              </a:rPr>
              <a:t>set H3_GITHUB="https://github.com/Microchip-MPLAB-Harmony"</a:t>
            </a:r>
          </a:p>
          <a:p>
            <a:r>
              <a:rPr lang="de-DE" sz="1200" dirty="0">
                <a:latin typeface="Courier New" panose="02070309020205020404" pitchFamily="49" charset="0"/>
                <a:cs typeface="Courier New" panose="02070309020205020404" pitchFamily="49" charset="0"/>
              </a:rPr>
              <a:t>set H3_INSTALL="../../H3"</a:t>
            </a:r>
          </a:p>
          <a:p>
            <a:endParaRPr lang="de-DE" sz="1200" dirty="0">
              <a:latin typeface="Courier New" panose="02070309020205020404" pitchFamily="49" charset="0"/>
              <a:cs typeface="Courier New" panose="02070309020205020404" pitchFamily="49" charset="0"/>
            </a:endParaRPr>
          </a:p>
          <a:p>
            <a:r>
              <a:rPr lang="de-DE" sz="1200" dirty="0">
                <a:latin typeface="Courier New" panose="02070309020205020404" pitchFamily="49" charset="0"/>
                <a:cs typeface="Courier New" panose="02070309020205020404" pitchFamily="49" charset="0"/>
              </a:rPr>
              <a:t>git clone -b "v10.5.1"              https://github.com/ARM-software/CMSIS-FreeRTOS.git  %H3_INSTALL%/CMSIS-FreeRTOS</a:t>
            </a:r>
          </a:p>
          <a:p>
            <a:r>
              <a:rPr lang="de-DE" sz="1200" dirty="0">
                <a:latin typeface="Courier New" panose="02070309020205020404" pitchFamily="49" charset="0"/>
                <a:cs typeface="Courier New" panose="02070309020205020404" pitchFamily="49" charset="0"/>
              </a:rPr>
              <a:t>git clone -b "v3.17.0"              %H3_GITHUB%/csp.git  %H3_INSTALL%/csp   </a:t>
            </a:r>
          </a:p>
          <a:p>
            <a:r>
              <a:rPr lang="de-DE" sz="1200" dirty="0">
                <a:latin typeface="Courier New" panose="02070309020205020404" pitchFamily="49" charset="0"/>
                <a:cs typeface="Courier New" panose="02070309020205020404" pitchFamily="49" charset="0"/>
              </a:rPr>
              <a:t>git clone -b "v3.13.0"              %H3_GITHUB%/core.git %H3_INSTALL%/core    </a:t>
            </a:r>
          </a:p>
          <a:p>
            <a:r>
              <a:rPr lang="de-DE" sz="1200" dirty="0">
                <a:latin typeface="Courier New" panose="02070309020205020404" pitchFamily="49" charset="0"/>
                <a:cs typeface="Courier New" panose="02070309020205020404" pitchFamily="49" charset="0"/>
              </a:rPr>
              <a:t>git clone -b "v3.17.0"              %H3_GITHUB%/dev_packs.git %H3_INSTALL%/dev_packs    </a:t>
            </a:r>
          </a:p>
          <a:p>
            <a:r>
              <a:rPr lang="de-DE" sz="1200" dirty="0">
                <a:latin typeface="Courier New" panose="02070309020205020404" pitchFamily="49" charset="0"/>
                <a:cs typeface="Courier New" panose="02070309020205020404" pitchFamily="49" charset="0"/>
              </a:rPr>
              <a:t>git clone -b "v5.4.0"               %H3_GITHUB%/wolfssl.git %H3_INSTALL%/wolfssl</a:t>
            </a:r>
          </a:p>
          <a:p>
            <a:r>
              <a:rPr lang="de-DE" sz="1200" dirty="0">
                <a:latin typeface="Courier New" panose="02070309020205020404" pitchFamily="49" charset="0"/>
                <a:cs typeface="Courier New" panose="02070309020205020404" pitchFamily="49" charset="0"/>
              </a:rPr>
              <a:t>git clone -b "v3.9.2"               %H3_GITHUB%/net.git %H3_INSTALL%/net</a:t>
            </a:r>
          </a:p>
          <a:p>
            <a:r>
              <a:rPr lang="de-DE" sz="1200" dirty="0">
                <a:latin typeface="Courier New" panose="02070309020205020404" pitchFamily="49" charset="0"/>
                <a:cs typeface="Courier New" panose="02070309020205020404" pitchFamily="49" charset="0"/>
              </a:rPr>
              <a:t>git clone -b "v3.8.0"               %H3_GITHUB%/crypto.git %H3_INSTALL%/crypto     </a:t>
            </a:r>
          </a:p>
          <a:p>
            <a:r>
              <a:rPr lang="de-DE" sz="1200" dirty="0">
                <a:latin typeface="Courier New" panose="02070309020205020404" pitchFamily="49" charset="0"/>
                <a:cs typeface="Courier New" panose="02070309020205020404" pitchFamily="49" charset="0"/>
              </a:rPr>
              <a:t>git clone -b "v1.1.0"               %H3_GITHUB%/devices.git %H3_INSTALL%/Devices</a:t>
            </a:r>
          </a:p>
          <a:p>
            <a:r>
              <a:rPr lang="de-DE" sz="1200" dirty="0">
                <a:latin typeface="Courier New" panose="02070309020205020404" pitchFamily="49" charset="0"/>
                <a:cs typeface="Courier New" panose="02070309020205020404" pitchFamily="49" charset="0"/>
              </a:rPr>
              <a:t>git clone -b "v1.3.0"               %H3_GITHUB%/net_10base_t1s.git  %H3_INSTALL%/net_10base_t1s  </a:t>
            </a:r>
          </a:p>
          <a:p>
            <a:r>
              <a:rPr lang="de-DE" sz="1200" dirty="0">
                <a:latin typeface="Courier New" panose="02070309020205020404" pitchFamily="49" charset="0"/>
                <a:cs typeface="Courier New" panose="02070309020205020404" pitchFamily="49" charset="0"/>
              </a:rPr>
              <a:t>git clone                           %H3_GITHUB%/devices.git %H3_INSTALL%/devices</a:t>
            </a:r>
          </a:p>
          <a:p>
            <a:endParaRPr lang="de-DE" sz="1200" dirty="0">
              <a:latin typeface="Courier New" panose="02070309020205020404" pitchFamily="49" charset="0"/>
              <a:cs typeface="Courier New" panose="02070309020205020404" pitchFamily="49" charset="0"/>
            </a:endParaRPr>
          </a:p>
          <a:p>
            <a:r>
              <a:rPr lang="de-DE" sz="1200" dirty="0">
                <a:latin typeface="Courier New" panose="02070309020205020404" pitchFamily="49" charset="0"/>
                <a:cs typeface="Courier New" panose="02070309020205020404" pitchFamily="49" charset="0"/>
              </a:rPr>
              <a:t>pause</a:t>
            </a:r>
          </a:p>
          <a:p>
            <a:r>
              <a:rPr lang="de-DE" sz="1200" dirty="0">
                <a:latin typeface="Courier New" panose="02070309020205020404" pitchFamily="49" charset="0"/>
                <a:cs typeface="Courier New" panose="02070309020205020404" pitchFamily="49" charset="0"/>
              </a:rPr>
              <a:t>@ECHO ON</a:t>
            </a:r>
          </a:p>
        </p:txBody>
      </p:sp>
      <p:pic>
        <p:nvPicPr>
          <p:cNvPr id="7" name="Picture 6">
            <a:extLst>
              <a:ext uri="{FF2B5EF4-FFF2-40B4-BE49-F238E27FC236}">
                <a16:creationId xmlns:a16="http://schemas.microsoft.com/office/drawing/2014/main" id="{92CA1D7A-8C61-F2BE-CE90-1FB1DB95B8DD}"/>
              </a:ext>
            </a:extLst>
          </p:cNvPr>
          <p:cNvPicPr>
            <a:picLocks noChangeAspect="1"/>
          </p:cNvPicPr>
          <p:nvPr/>
        </p:nvPicPr>
        <p:blipFill>
          <a:blip r:embed="rId2"/>
          <a:stretch>
            <a:fillRect/>
          </a:stretch>
        </p:blipFill>
        <p:spPr>
          <a:xfrm>
            <a:off x="6603999" y="3143545"/>
            <a:ext cx="5332489" cy="263103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3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Generate Makefiles</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3047600"/>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6745907" y="348792"/>
            <a:ext cx="4406002" cy="3046988"/>
          </a:xfrm>
          <a:prstGeom prst="rect">
            <a:avLst/>
          </a:prstGeom>
          <a:noFill/>
        </p:spPr>
        <p:txBody>
          <a:bodyPr wrap="square" rtlCol="0">
            <a:spAutoFit/>
          </a:bodyPr>
          <a:lstStyle/>
          <a:p>
            <a:r>
              <a:rPr lang="de-DE" dirty="0"/>
              <a:t>The script setup.bat calls the „prjMakefilesGenerator.bat“</a:t>
            </a:r>
          </a:p>
          <a:p>
            <a:endParaRPr lang="de-DE" dirty="0"/>
          </a:p>
          <a:p>
            <a:r>
              <a:rPr lang="de-DE" dirty="0"/>
              <a:t>i.e. It creates all Makefiles. This is normally done by MPLABX when the project is opened. And allows to build the projects without using MPLABX</a:t>
            </a:r>
          </a:p>
        </p:txBody>
      </p:sp>
      <p:pic>
        <p:nvPicPr>
          <p:cNvPr id="6" name="Picture 5">
            <a:extLst>
              <a:ext uri="{FF2B5EF4-FFF2-40B4-BE49-F238E27FC236}">
                <a16:creationId xmlns:a16="http://schemas.microsoft.com/office/drawing/2014/main" id="{7BA6A497-C67D-DFCD-5F92-FEAED324A85C}"/>
              </a:ext>
            </a:extLst>
          </p:cNvPr>
          <p:cNvPicPr>
            <a:picLocks noChangeAspect="1"/>
          </p:cNvPicPr>
          <p:nvPr/>
        </p:nvPicPr>
        <p:blipFill>
          <a:blip r:embed="rId4"/>
          <a:stretch>
            <a:fillRect/>
          </a:stretch>
        </p:blipFill>
        <p:spPr>
          <a:xfrm>
            <a:off x="6637416" y="3725599"/>
            <a:ext cx="5118754" cy="2210882"/>
          </a:xfrm>
          <a:prstGeom prst="rect">
            <a:avLst/>
          </a:prstGeom>
        </p:spPr>
      </p:pic>
      <p:sp>
        <p:nvSpPr>
          <p:cNvPr id="4" name="Rectangle 3">
            <a:extLst>
              <a:ext uri="{FF2B5EF4-FFF2-40B4-BE49-F238E27FC236}">
                <a16:creationId xmlns:a16="http://schemas.microsoft.com/office/drawing/2014/main" id="{477CD761-2EF6-BE89-0D97-ABB4A7A770FB}"/>
              </a:ext>
            </a:extLst>
          </p:cNvPr>
          <p:cNvSpPr/>
          <p:nvPr/>
        </p:nvSpPr>
        <p:spPr>
          <a:xfrm>
            <a:off x="9320785" y="5596128"/>
            <a:ext cx="2377440" cy="16608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74B8477E-E393-F6B3-BD90-4D0B87149C77}"/>
              </a:ext>
            </a:extLst>
          </p:cNvPr>
          <p:cNvSpPr/>
          <p:nvPr/>
        </p:nvSpPr>
        <p:spPr>
          <a:xfrm>
            <a:off x="9320785" y="3864865"/>
            <a:ext cx="2377440" cy="160934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Rectangle 10">
            <a:extLst>
              <a:ext uri="{FF2B5EF4-FFF2-40B4-BE49-F238E27FC236}">
                <a16:creationId xmlns:a16="http://schemas.microsoft.com/office/drawing/2014/main" id="{4E43293E-0F77-4962-9BD7-E1A054466267}"/>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p:txBody>
      </p:sp>
      <p:pic>
        <p:nvPicPr>
          <p:cNvPr id="13" name="Picture 12">
            <a:extLst>
              <a:ext uri="{FF2B5EF4-FFF2-40B4-BE49-F238E27FC236}">
                <a16:creationId xmlns:a16="http://schemas.microsoft.com/office/drawing/2014/main" id="{FB2E71D1-7C70-A297-8AA3-0D50045852DB}"/>
              </a:ext>
            </a:extLst>
          </p:cNvPr>
          <p:cNvPicPr>
            <a:picLocks noChangeAspect="1"/>
          </p:cNvPicPr>
          <p:nvPr/>
        </p:nvPicPr>
        <p:blipFill>
          <a:blip r:embed="rId5"/>
          <a:stretch>
            <a:fillRect/>
          </a:stretch>
        </p:blipFill>
        <p:spPr>
          <a:xfrm>
            <a:off x="653261" y="2785054"/>
            <a:ext cx="10882303" cy="1287892"/>
          </a:xfrm>
          <a:prstGeom prst="rect">
            <a:avLst/>
          </a:prstGeom>
        </p:spPr>
      </p:pic>
    </p:spTree>
    <p:extLst>
      <p:ext uri="{BB962C8B-B14F-4D97-AF65-F5344CB8AC3E}">
        <p14:creationId xmlns:p14="http://schemas.microsoft.com/office/powerpoint/2010/main" val="248343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Lst>
  </p:timing>
</p:sld>
</file>

<file path=ppt/theme/theme1.xml><?xml version="1.0" encoding="utf-8"?>
<a:theme xmlns:a="http://schemas.openxmlformats.org/drawingml/2006/main" name="Office Theme">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_dlc_DocId xmlns="38ef598d-997c-498b-b737-2f6b2c50ccab">SV5CHKDEWJXD-84-133</_dlc_DocId>
    <_dlc_DocIdUrl xmlns="38ef598d-997c-498b-b737-2f6b2c50ccab">
      <Url>http://mchpweb-2010/marcom/home/Resources/_layouts/DocIdRedir.aspx?ID=SV5CHKDEWJXD-84-133</Url>
      <Description>SV5CHKDEWJXD-84-133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774815-801A-4D0C-AAC8-304A8EA5EAE0}">
  <ds:schemaRefs>
    <ds:schemaRef ds:uri="38ef598d-997c-498b-b737-2f6b2c50ccab"/>
    <ds:schemaRef ds:uri="df7acb31-37ac-40e2-81bb-c44e3630f61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CE24DD7-9317-4AD8-82D4-5A6998DA79C7}">
  <ds:schemaRefs>
    <ds:schemaRef ds:uri="http://schemas.microsoft.com/sharepoint/v3/contenttype/forms"/>
  </ds:schemaRefs>
</ds:datastoreItem>
</file>

<file path=customXml/itemProps3.xml><?xml version="1.0" encoding="utf-8"?>
<ds:datastoreItem xmlns:ds="http://schemas.openxmlformats.org/officeDocument/2006/customXml" ds:itemID="{36ECED7C-7E24-4B80-B6AD-5BF0A508FB7B}">
  <ds:schemaRefs>
    <ds:schemaRef ds:uri="http://schemas.microsoft.com/sharepoint/events"/>
  </ds:schemaRefs>
</ds:datastoreItem>
</file>

<file path=customXml/itemProps4.xml><?xml version="1.0" encoding="utf-8"?>
<ds:datastoreItem xmlns:ds="http://schemas.openxmlformats.org/officeDocument/2006/customXml" ds:itemID="{AF9647E8-EA5A-4469-8198-396AF1DA17E0}">
  <ds:schemaRefs>
    <ds:schemaRef ds:uri="38ef598d-997c-498b-b737-2f6b2c50ccab"/>
    <ds:schemaRef ds:uri="df7acb31-37ac-40e2-81bb-c44e3630f6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1844</Words>
  <Application>Microsoft Office PowerPoint</Application>
  <PresentationFormat>Custom</PresentationFormat>
  <Paragraphs>182</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-apple-system</vt:lpstr>
      <vt:lpstr>Arial</vt:lpstr>
      <vt:lpstr>Calibri</vt:lpstr>
      <vt:lpstr>Calibri Light</vt:lpstr>
      <vt:lpstr>Courier New</vt:lpstr>
      <vt:lpstr>Söhne</vt:lpstr>
      <vt:lpstr>Wingdings</vt:lpstr>
      <vt:lpstr>Office Theme</vt:lpstr>
      <vt:lpstr>T1S Autoconfiguration Tooling </vt:lpstr>
      <vt:lpstr>Motivation</vt:lpstr>
      <vt:lpstr>Motivation</vt:lpstr>
      <vt:lpstr>GOAL</vt:lpstr>
      <vt:lpstr>Github Project</vt:lpstr>
      <vt:lpstr>MPLABX Project</vt:lpstr>
      <vt:lpstr>Cloning the Framework with «one click» </vt:lpstr>
      <vt:lpstr>Cloning the Framework with «one click» </vt:lpstr>
      <vt:lpstr>Generate Makefiles</vt:lpstr>
      <vt:lpstr>Programming 4 Boards at the same time</vt:lpstr>
      <vt:lpstr>Python GUI for parallel Programming with MDB</vt:lpstr>
      <vt:lpstr>Python GUI for parallel Programming with MDB</vt:lpstr>
      <vt:lpstr>Python GUI for parallel Programming with MDB</vt:lpstr>
      <vt:lpstr>Python GUI for parallel Programming with MDB</vt:lpstr>
      <vt:lpstr>Python GUI for testing 4 Boards in parallel </vt:lpstr>
      <vt:lpstr>Python GUI for testing 4 Boards in parallel </vt:lpstr>
      <vt:lpstr>Python Modules Dependencies „terminal.pyw“</vt:lpstr>
      <vt:lpstr>Python Modules Dependencies „terminal.pyw“</vt:lpstr>
      <vt:lpstr>Python GUI for testing 4 Boards in parallel </vt:lpstr>
      <vt:lpstr>iperf with two boards </vt:lpstr>
      <vt:lpstr>3 iperf client’s at the same time</vt:lpstr>
      <vt:lpstr>Sending the command “netinfo” to all boards</vt:lpstr>
      <vt:lpstr>Testing UDP commucation between boards</vt:lpstr>
      <vt:lpstr>Test 1: Configure Boards Successive</vt:lpstr>
      <vt:lpstr>Test 1.2: Configure Boards Simultan</vt:lpstr>
      <vt:lpstr>Test 2: iperf between two boards and varying the Max Nodes value</vt:lpstr>
      <vt:lpstr>Test 2: iperf between two boards and varying the Max Nodes value</vt:lpstr>
      <vt:lpstr>State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Obsolete Slides</vt:lpstr>
      <vt:lpstr>Conditional Compilation through Predefined Symbols</vt:lpstr>
      <vt:lpstr>Build all configurations</vt:lpstr>
    </vt:vector>
  </TitlesOfParts>
  <Company>SMSC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 2020</dc:title>
  <dc:creator>Michael Wikan</dc:creator>
  <cp:lastModifiedBy>Martin Ruppert - M91221</cp:lastModifiedBy>
  <cp:revision>253</cp:revision>
  <dcterms:created xsi:type="dcterms:W3CDTF">2019-09-10T21:33:18Z</dcterms:created>
  <dcterms:modified xsi:type="dcterms:W3CDTF">2024-02-06T17:17:58Z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6b1d4785-8f50-4d6b-8c29-4627085ae703</vt:lpwstr>
  </property>
  <property fmtid="{D5CDD505-2E9C-101B-9397-08002B2CF9AE}" pid="3" name="ContentTypeId">
    <vt:lpwstr>0x01010006EF9829FE6FB94D84D3D1D5B1820991</vt:lpwstr>
  </property>
</Properties>
</file>